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1" r:id="rId3"/>
    <p:sldId id="258" r:id="rId4"/>
    <p:sldId id="259" r:id="rId5"/>
    <p:sldId id="262" r:id="rId6"/>
    <p:sldId id="269" r:id="rId7"/>
    <p:sldId id="264" r:id="rId8"/>
    <p:sldId id="270" r:id="rId9"/>
    <p:sldId id="274" r:id="rId10"/>
    <p:sldId id="271" r:id="rId11"/>
    <p:sldId id="275" r:id="rId12"/>
    <p:sldId id="272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67" r:id="rId21"/>
    <p:sldId id="278" r:id="rId22"/>
    <p:sldId id="268" r:id="rId23"/>
    <p:sldId id="273" r:id="rId24"/>
    <p:sldId id="287" r:id="rId25"/>
    <p:sldId id="286" r:id="rId26"/>
    <p:sldId id="260" r:id="rId27"/>
    <p:sldId id="295" r:id="rId28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2D26"/>
    <a:srgbClr val="FF332A"/>
    <a:srgbClr val="40937D"/>
    <a:srgbClr val="24262D"/>
    <a:srgbClr val="DBEBF5"/>
    <a:srgbClr val="5E7EA3"/>
    <a:srgbClr val="A9CAD1"/>
    <a:srgbClr val="D8868A"/>
    <a:srgbClr val="5090A9"/>
    <a:srgbClr val="6496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6830" autoAdjust="0"/>
    <p:restoredTop sz="89851" autoAdjust="0"/>
  </p:normalViewPr>
  <p:slideViewPr>
    <p:cSldViewPr snapToGrid="0" snapToObjects="1">
      <p:cViewPr>
        <p:scale>
          <a:sx n="161" d="100"/>
          <a:sy n="161" d="100"/>
        </p:scale>
        <p:origin x="-312" y="-1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56C6F-2FA1-DA4B-8F78-89B8B8C526C4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F0042-A535-E849-B3A8-EA37594B87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4611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大家好，我是若愚团队的张宏伦，作品名称是，深度解读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环境问题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454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关于水质监测，全国共</a:t>
            </a:r>
            <a:r>
              <a:rPr kumimoji="1" lang="en-US" altLang="zh-CN" dirty="0" smtClean="0"/>
              <a:t>143</a:t>
            </a:r>
            <a:r>
              <a:rPr kumimoji="1" lang="zh-CN" altLang="en-US" dirty="0" smtClean="0"/>
              <a:t>个监测站，站点数量以淮河、松花江、长江等流域居多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0097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水质数据中，</a:t>
            </a:r>
            <a:r>
              <a:rPr kumimoji="1" lang="en-US" altLang="zh-CN" dirty="0" smtClean="0"/>
              <a:t>PH</a:t>
            </a:r>
            <a:r>
              <a:rPr kumimoji="1" lang="zh-CN" altLang="en-US" dirty="0" smtClean="0"/>
              <a:t>值最全、数据质量最好，通过水质历史数据、一维密度图和二维密度图，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可以分析不同流域的特点和差异，以及检测水质指标异常事件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1448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关于污染企业，山东省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千多家污染企业中，部分企业的经纬度信息可能存在误差</a:t>
            </a:r>
            <a:endParaRPr kumimoji="1" lang="en-US" altLang="zh-CN" dirty="0" smtClean="0"/>
          </a:p>
          <a:p>
            <a:r>
              <a:rPr kumimoji="1" lang="zh-CN" altLang="en-US" dirty="0" smtClean="0"/>
              <a:t>污染企业数量以潍坊市和淄博市居多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2998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千多家污染企业，对应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千多处监测站点和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千多个监测项目</a:t>
            </a:r>
            <a:endParaRPr kumimoji="1" lang="en-US" altLang="zh-CN" dirty="0" smtClean="0"/>
          </a:p>
          <a:p>
            <a:r>
              <a:rPr kumimoji="1" lang="zh-CN" altLang="en-US" dirty="0" smtClean="0"/>
              <a:t>说明相当数量的监测站点处于闲置状态，污染监测力度存在不足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0751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更头疼的是，监测项目的历史数据中，仅氨氮和化学需氧量的数据质量较好</a:t>
            </a:r>
            <a:endParaRPr kumimoji="1" lang="en-US" altLang="zh-CN" dirty="0" smtClean="0"/>
          </a:p>
          <a:p>
            <a:r>
              <a:rPr kumimoji="1" lang="zh-CN" altLang="en-US" dirty="0" smtClean="0"/>
              <a:t>其他污染类型对应的监测项目数量极少，或者历史数据完全缺失，无法用于和空气质量的关联分析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0070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关于降雨，华中、华南、华东气象监测站分布更密集，华南降雨更充沛</a:t>
            </a:r>
            <a:endParaRPr kumimoji="1" lang="en-US" altLang="zh-CN" dirty="0" smtClean="0"/>
          </a:p>
          <a:p>
            <a:r>
              <a:rPr kumimoji="1" lang="zh-CN" altLang="en-US" dirty="0" smtClean="0"/>
              <a:t>山东江苏绝大多数城市都部署了气象监测站，而且江苏省降雨更多更频繁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6987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从时序整体水平上，也能得出相同的结论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082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关于风力风向</a:t>
            </a:r>
            <a:endParaRPr kumimoji="1" lang="en-US" altLang="zh-CN" dirty="0" smtClean="0"/>
          </a:p>
          <a:p>
            <a:r>
              <a:rPr kumimoji="1" lang="zh-CN" altLang="en-US" dirty="0" smtClean="0"/>
              <a:t>山东省风力更小，多为西北风</a:t>
            </a:r>
            <a:endParaRPr kumimoji="1" lang="en-US" altLang="zh-CN" dirty="0" smtClean="0"/>
          </a:p>
          <a:p>
            <a:r>
              <a:rPr kumimoji="1" lang="zh-CN" altLang="en-US" dirty="0" smtClean="0"/>
              <a:t>江苏省风力更大，多为东北风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8224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从时序整体水平上</a:t>
            </a:r>
            <a:r>
              <a:rPr kumimoji="1" lang="zh-CN" altLang="en-US" dirty="0" smtClean="0"/>
              <a:t>，也能得到相同的结论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8717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我们将空气质量和风雨进行关联，发现降雨、起风都可以改善空气质量</a:t>
            </a:r>
            <a:endParaRPr kumimoji="1" lang="en-US" altLang="zh-CN" dirty="0" smtClean="0"/>
          </a:p>
          <a:p>
            <a:r>
              <a:rPr kumimoji="1" lang="zh-CN" altLang="en-US" dirty="0" smtClean="0"/>
              <a:t>江苏省比山东省，风更强、雨更多、空气质量更好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6160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环境问题有多严重？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7327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除了以上静态可视化，我们还进行了更加全面和深入的在线可视化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5736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使用了极其丰富的数据可视化和交互探索，让我为大家展示一下我们的网站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0145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在以上工作的基础上，我们提出了共创环保的概念，开发了气象徽章这一产品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21577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身为普通大众，我们应该更加了解环保、更加主动地参与环保、为公益环保贡献一份力量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我们不仅是数据的使用者，更是数据的生产者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7465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气象徽章是一款整合了多项传感器的可穿戴设备</a:t>
            </a:r>
            <a:endParaRPr kumimoji="1" lang="en-US" altLang="zh-CN" dirty="0" smtClean="0"/>
          </a:p>
          <a:p>
            <a:r>
              <a:rPr kumimoji="1" lang="zh-CN" altLang="en-US" dirty="0" smtClean="0"/>
              <a:t>以众包的形式采集气象数据，通过移动互联网实现数据的共享和开放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602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相比于气象监测站，气象徽章成本低、易携带、采集粒度细、测量频率高</a:t>
            </a:r>
            <a:endParaRPr kumimoji="1" lang="en-US" altLang="zh-CN" dirty="0" smtClean="0"/>
          </a:p>
          <a:p>
            <a:r>
              <a:rPr kumimoji="1" lang="zh-CN" altLang="en-US" dirty="0" smtClean="0"/>
              <a:t>能够有效地提高普通大众的环保意识和参与感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7381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我们还会进一步向气象徽章中添加更多传感器和功能，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希望打造一个我为人人、人人为我、共创协作的环保生态系统</a:t>
            </a:r>
            <a:endParaRPr kumimoji="1" lang="en-US" altLang="zh-CN" dirty="0" smtClean="0"/>
          </a:p>
          <a:p>
            <a:r>
              <a:rPr kumimoji="1" lang="zh-CN" altLang="en-US" dirty="0" smtClean="0"/>
              <a:t>谢谢大家！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673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2015</a:t>
            </a:r>
            <a:r>
              <a:rPr kumimoji="1" lang="zh-CN" altLang="en-US" dirty="0" smtClean="0"/>
              <a:t>年北京雾霾天达半年，中国城市水质报告近半数不合格</a:t>
            </a:r>
            <a:endParaRPr kumimoji="1" lang="en-US" altLang="zh-CN" dirty="0" smtClean="0"/>
          </a:p>
          <a:p>
            <a:r>
              <a:rPr kumimoji="1" lang="zh-CN" altLang="en-US" dirty="0" smtClean="0"/>
              <a:t>没有了空气和水，我们还剩下些什么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2615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，因此，我们每个人应当也必须做到</a:t>
            </a:r>
            <a:endParaRPr kumimoji="1" lang="en-US" altLang="zh-CN" dirty="0" smtClean="0"/>
          </a:p>
          <a:p>
            <a:r>
              <a:rPr kumimoji="1" lang="zh-CN" altLang="en-US" dirty="0" smtClean="0"/>
              <a:t>理解环境的现状，寻找问题的根源，探索缓解的方法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8688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我们做了以下努力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7210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通过数据治理、数据感知和数据表达，我们将原始数据逐步转化为信息、知识和交互图表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在此基础上，我们提出了数据共创的概念，并开发了公众参与的大气监测，气象徽章这一产品</a:t>
            </a:r>
            <a:endParaRPr kumimoji="1" lang="en-US" altLang="zh-CN" dirty="0" smtClean="0"/>
          </a:p>
          <a:p>
            <a:r>
              <a:rPr kumimoji="1" lang="zh-CN" altLang="en-US" dirty="0" smtClean="0"/>
              <a:t>希望广大群众都参与到公益环保的行动中来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4586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首先，让我们概览一下各方面数据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356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关于空气质量，山东和江苏各有</a:t>
            </a:r>
            <a:r>
              <a:rPr kumimoji="1" lang="en-US" altLang="zh-CN" dirty="0" smtClean="0"/>
              <a:t>100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97</a:t>
            </a:r>
            <a:r>
              <a:rPr kumimoji="1" lang="zh-CN" altLang="en-US" dirty="0" smtClean="0"/>
              <a:t>个监测站，集中分布在一些重点城市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8939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部分站点存在数据缺失情况，江苏省</a:t>
            </a:r>
            <a:r>
              <a:rPr kumimoji="1" lang="en-US" altLang="zh-CN" dirty="0" smtClean="0"/>
              <a:t>AQI</a:t>
            </a:r>
            <a:r>
              <a:rPr kumimoji="1" lang="zh-CN" altLang="en-US" dirty="0" smtClean="0"/>
              <a:t>集中在</a:t>
            </a:r>
            <a:r>
              <a:rPr kumimoji="1" lang="en-US" altLang="zh-CN" dirty="0" smtClean="0"/>
              <a:t>200</a:t>
            </a:r>
            <a:r>
              <a:rPr kumimoji="1" lang="zh-CN" altLang="en-US" dirty="0" smtClean="0"/>
              <a:t>以下，整体空气质量比山东省更好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926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4958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489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742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71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9867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3321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2626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657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66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592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555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F1CA7-6AC2-3F46-B978-0BC6F2A6E41C}" type="datetimeFigureOut">
              <a:rPr kumimoji="1" lang="zh-CN" altLang="en-US" smtClean="0"/>
              <a:t>16/9/21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65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hyperlink" Target="http://zhanghonglun.cn/picloud" TargetMode="External"/><Relationship Id="rId7" Type="http://schemas.openxmlformats.org/officeDocument/2006/relationships/image" Target="../media/image16.png"/><Relationship Id="rId8" Type="http://schemas.openxmlformats.org/officeDocument/2006/relationships/hyperlink" Target="http://v.youku.com/v_show/id_XMTcwODcxMzE4OA==.html?from=y1.7-2" TargetMode="External"/><Relationship Id="rId9" Type="http://schemas.openxmlformats.org/officeDocument/2006/relationships/hyperlink" Target="http://v.youku.com/v_show/id_XMTcxNjE2MzM5Mg==.html?from=y1.7-2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0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zhanghonglun.cn/picloud" TargetMode="External"/><Relationship Id="rId4" Type="http://schemas.openxmlformats.org/officeDocument/2006/relationships/hyperlink" Target="http://yunpan.taobao.com/home/file.htm%23/%E5%A4%A9%E6%B1%A0-%E5%85%AC%E7%9B%8A%E4%BA%91%E5%9B%BE" TargetMode="External"/><Relationship Id="rId5" Type="http://schemas.openxmlformats.org/officeDocument/2006/relationships/hyperlink" Target="http://v.youku.com/v_show/id_XMTcwODcxMzE4OA==.html?from=y1.7-2" TargetMode="External"/><Relationship Id="rId6" Type="http://schemas.openxmlformats.org/officeDocument/2006/relationships/hyperlink" Target="http://v.youku.com/v_show/id_XMTcxNjE2MzM5Mg==.html?from=y1.7-2" TargetMode="External"/><Relationship Id="rId7" Type="http://schemas.openxmlformats.org/officeDocument/2006/relationships/hyperlink" Target="https://github.com/HonlanWork/public-interest-cloud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3" name="任意多边形 34"/>
          <p:cNvSpPr>
            <a:spLocks/>
          </p:cNvSpPr>
          <p:nvPr/>
        </p:nvSpPr>
        <p:spPr bwMode="auto">
          <a:xfrm>
            <a:off x="1893094" y="2759869"/>
            <a:ext cx="5366147" cy="2447925"/>
          </a:xfrm>
          <a:custGeom>
            <a:avLst/>
            <a:gdLst>
              <a:gd name="T0" fmla="*/ 3576325 w 7155602"/>
              <a:gd name="T1" fmla="*/ 0 h 3263874"/>
              <a:gd name="T2" fmla="*/ 7150783 w 7155602"/>
              <a:gd name="T3" fmla="*/ 3227084 h 3263874"/>
              <a:gd name="T4" fmla="*/ 7152646 w 7155602"/>
              <a:gd name="T5" fmla="*/ 3263978 h 3263874"/>
              <a:gd name="T6" fmla="*/ 0 w 7155602"/>
              <a:gd name="T7" fmla="*/ 3263978 h 3263874"/>
              <a:gd name="T8" fmla="*/ 1863 w 7155602"/>
              <a:gd name="T9" fmla="*/ 3227084 h 3263874"/>
              <a:gd name="T10" fmla="*/ 3576325 w 7155602"/>
              <a:gd name="T11" fmla="*/ 0 h 32638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155602" h="3263874">
                <a:moveTo>
                  <a:pt x="3577801" y="0"/>
                </a:moveTo>
                <a:cubicBezTo>
                  <a:pt x="5438912" y="0"/>
                  <a:pt x="6969665" y="1414434"/>
                  <a:pt x="7153739" y="3226980"/>
                </a:cubicBezTo>
                <a:lnTo>
                  <a:pt x="7155602" y="3263874"/>
                </a:lnTo>
                <a:lnTo>
                  <a:pt x="0" y="3263874"/>
                </a:lnTo>
                <a:lnTo>
                  <a:pt x="1863" y="3226980"/>
                </a:lnTo>
                <a:cubicBezTo>
                  <a:pt x="185937" y="1414434"/>
                  <a:pt x="1716690" y="0"/>
                  <a:pt x="3577801" y="0"/>
                </a:cubicBez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84674" name="图片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456" y="3040857"/>
            <a:ext cx="4900613" cy="210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4675" name="组合 21"/>
          <p:cNvGrpSpPr>
            <a:grpSpLocks/>
          </p:cNvGrpSpPr>
          <p:nvPr/>
        </p:nvGrpSpPr>
        <p:grpSpPr bwMode="auto">
          <a:xfrm>
            <a:off x="6407944" y="3405187"/>
            <a:ext cx="425054" cy="453629"/>
            <a:chOff x="0" y="0"/>
            <a:chExt cx="1579866" cy="1685211"/>
          </a:xfrm>
        </p:grpSpPr>
        <p:grpSp>
          <p:nvGrpSpPr>
            <p:cNvPr id="284715" name="组合 16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284720" name="等腰三角形 13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21" name="等腰三角形 14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22" name="等腰三角形 15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284716" name="组合 17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284717" name="等腰三角形 1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8" name="等腰三角形 1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9" name="等腰三角形 2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grpSp>
        <p:nvGrpSpPr>
          <p:cNvPr id="284676" name="组合 22"/>
          <p:cNvGrpSpPr>
            <a:grpSpLocks/>
          </p:cNvGrpSpPr>
          <p:nvPr/>
        </p:nvGrpSpPr>
        <p:grpSpPr bwMode="auto">
          <a:xfrm>
            <a:off x="2008585" y="4336257"/>
            <a:ext cx="151209" cy="160735"/>
            <a:chOff x="0" y="0"/>
            <a:chExt cx="1579866" cy="1685211"/>
          </a:xfrm>
        </p:grpSpPr>
        <p:grpSp>
          <p:nvGrpSpPr>
            <p:cNvPr id="284707" name="组合 23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284712" name="等腰三角形 2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3" name="等腰三角形 2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4" name="等腰三角形 3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284708" name="组合 24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284709" name="等腰三角形 25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0" name="等腰三角形 26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1" name="等腰三角形 27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sp>
        <p:nvSpPr>
          <p:cNvPr id="284677" name="文本框 35"/>
          <p:cNvSpPr txBox="1">
            <a:spLocks noChangeArrowheads="1"/>
          </p:cNvSpPr>
          <p:nvPr/>
        </p:nvSpPr>
        <p:spPr bwMode="auto">
          <a:xfrm>
            <a:off x="2177659" y="1260873"/>
            <a:ext cx="4805551" cy="700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深度解读</a:t>
            </a:r>
            <a:r>
              <a:rPr kumimoji="0" lang="en-US" altLang="zh-CN" sz="40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sz="4000" dirty="0">
                <a:solidFill>
                  <a:srgbClr val="404040"/>
                </a:solidFill>
                <a:latin typeface="Hiragino Sans GB W3"/>
                <a:ea typeface="Hiragino Sans GB W3"/>
                <a:cs typeface="Hiragino Sans GB W3"/>
              </a:rPr>
              <a:t>环境问题</a:t>
            </a:r>
          </a:p>
        </p:txBody>
      </p:sp>
      <p:sp>
        <p:nvSpPr>
          <p:cNvPr id="114695" name="矩形 36"/>
          <p:cNvSpPr>
            <a:spLocks noChangeArrowheads="1"/>
          </p:cNvSpPr>
          <p:nvPr/>
        </p:nvSpPr>
        <p:spPr bwMode="auto">
          <a:xfrm>
            <a:off x="2485537" y="2078694"/>
            <a:ext cx="4139804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ctr" eaLnBrk="1" hangingPunct="1">
              <a:defRPr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理解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共创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284679" name="组合 38"/>
          <p:cNvGrpSpPr>
            <a:grpSpLocks/>
          </p:cNvGrpSpPr>
          <p:nvPr/>
        </p:nvGrpSpPr>
        <p:grpSpPr bwMode="auto">
          <a:xfrm>
            <a:off x="6752035" y="3062288"/>
            <a:ext cx="151209" cy="161925"/>
            <a:chOff x="0" y="0"/>
            <a:chExt cx="1579866" cy="1685211"/>
          </a:xfrm>
        </p:grpSpPr>
        <p:grpSp>
          <p:nvGrpSpPr>
            <p:cNvPr id="284699" name="组合 39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284704" name="等腰三角形 44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05" name="等腰三角形 45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06" name="等腰三角形 46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284700" name="组合 40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284701" name="等腰三角形 41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02" name="等腰三角形 42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03" name="等腰三角形 43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cxnSp>
        <p:nvCxnSpPr>
          <p:cNvPr id="284680" name="直接连接符 48"/>
          <p:cNvCxnSpPr>
            <a:cxnSpLocks noChangeShapeType="1"/>
          </p:cNvCxnSpPr>
          <p:nvPr/>
        </p:nvCxnSpPr>
        <p:spPr bwMode="auto">
          <a:xfrm>
            <a:off x="3293269" y="3398044"/>
            <a:ext cx="604838" cy="604838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1" name="直接连接符 49"/>
          <p:cNvCxnSpPr>
            <a:cxnSpLocks noChangeShapeType="1"/>
          </p:cNvCxnSpPr>
          <p:nvPr/>
        </p:nvCxnSpPr>
        <p:spPr bwMode="auto">
          <a:xfrm flipV="1">
            <a:off x="2595563" y="4002881"/>
            <a:ext cx="1302544" cy="6572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2" name="直接连接符 52"/>
          <p:cNvCxnSpPr>
            <a:cxnSpLocks noChangeShapeType="1"/>
          </p:cNvCxnSpPr>
          <p:nvPr/>
        </p:nvCxnSpPr>
        <p:spPr bwMode="auto">
          <a:xfrm flipV="1">
            <a:off x="3127772" y="4002882"/>
            <a:ext cx="770334" cy="114061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3" name="直接连接符 55"/>
          <p:cNvCxnSpPr>
            <a:cxnSpLocks noChangeShapeType="1"/>
          </p:cNvCxnSpPr>
          <p:nvPr/>
        </p:nvCxnSpPr>
        <p:spPr bwMode="auto">
          <a:xfrm>
            <a:off x="3794523" y="3402806"/>
            <a:ext cx="102394" cy="60007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4" name="直接连接符 58"/>
          <p:cNvCxnSpPr>
            <a:cxnSpLocks noChangeShapeType="1"/>
          </p:cNvCxnSpPr>
          <p:nvPr/>
        </p:nvCxnSpPr>
        <p:spPr bwMode="auto">
          <a:xfrm>
            <a:off x="3899297" y="4002882"/>
            <a:ext cx="657225" cy="114061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5" name="直接连接符 61"/>
          <p:cNvCxnSpPr>
            <a:cxnSpLocks noChangeShapeType="1"/>
          </p:cNvCxnSpPr>
          <p:nvPr/>
        </p:nvCxnSpPr>
        <p:spPr bwMode="auto">
          <a:xfrm flipH="1">
            <a:off x="6236494" y="4792266"/>
            <a:ext cx="121444" cy="351234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6" name="直接连接符 65"/>
          <p:cNvCxnSpPr>
            <a:cxnSpLocks noChangeShapeType="1"/>
          </p:cNvCxnSpPr>
          <p:nvPr/>
        </p:nvCxnSpPr>
        <p:spPr bwMode="auto">
          <a:xfrm flipH="1">
            <a:off x="2605088" y="3402806"/>
            <a:ext cx="685800" cy="125730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7" name="直接连接符 68"/>
          <p:cNvCxnSpPr>
            <a:cxnSpLocks noChangeShapeType="1"/>
          </p:cNvCxnSpPr>
          <p:nvPr/>
        </p:nvCxnSpPr>
        <p:spPr bwMode="auto">
          <a:xfrm flipH="1" flipV="1">
            <a:off x="2602707" y="4660107"/>
            <a:ext cx="522685" cy="488156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8" name="直接连接符 71"/>
          <p:cNvCxnSpPr>
            <a:cxnSpLocks noChangeShapeType="1"/>
          </p:cNvCxnSpPr>
          <p:nvPr/>
        </p:nvCxnSpPr>
        <p:spPr bwMode="auto">
          <a:xfrm>
            <a:off x="3294460" y="3402806"/>
            <a:ext cx="497681" cy="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4689" name="椭圆 74"/>
          <p:cNvSpPr>
            <a:spLocks noChangeArrowheads="1"/>
          </p:cNvSpPr>
          <p:nvPr/>
        </p:nvSpPr>
        <p:spPr bwMode="auto">
          <a:xfrm>
            <a:off x="3876676" y="3983832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0" name="椭圆 75"/>
          <p:cNvSpPr>
            <a:spLocks noChangeArrowheads="1"/>
          </p:cNvSpPr>
          <p:nvPr/>
        </p:nvSpPr>
        <p:spPr bwMode="auto">
          <a:xfrm>
            <a:off x="3765947" y="3377803"/>
            <a:ext cx="51197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1" name="椭圆 76"/>
          <p:cNvSpPr>
            <a:spLocks noChangeArrowheads="1"/>
          </p:cNvSpPr>
          <p:nvPr/>
        </p:nvSpPr>
        <p:spPr bwMode="auto">
          <a:xfrm>
            <a:off x="2593182" y="4635104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2" name="椭圆 77"/>
          <p:cNvSpPr>
            <a:spLocks noChangeArrowheads="1"/>
          </p:cNvSpPr>
          <p:nvPr/>
        </p:nvSpPr>
        <p:spPr bwMode="auto">
          <a:xfrm>
            <a:off x="3107532" y="5118498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3" name="椭圆 78"/>
          <p:cNvSpPr>
            <a:spLocks noChangeArrowheads="1"/>
          </p:cNvSpPr>
          <p:nvPr/>
        </p:nvSpPr>
        <p:spPr bwMode="auto">
          <a:xfrm>
            <a:off x="3269457" y="3383757"/>
            <a:ext cx="50006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284694" name="直接连接符 82"/>
          <p:cNvCxnSpPr>
            <a:cxnSpLocks noChangeShapeType="1"/>
          </p:cNvCxnSpPr>
          <p:nvPr/>
        </p:nvCxnSpPr>
        <p:spPr bwMode="auto">
          <a:xfrm flipH="1" flipV="1">
            <a:off x="6349603" y="4792266"/>
            <a:ext cx="336947" cy="110728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95" name="直接连接符 85"/>
          <p:cNvCxnSpPr>
            <a:cxnSpLocks noChangeShapeType="1"/>
          </p:cNvCxnSpPr>
          <p:nvPr/>
        </p:nvCxnSpPr>
        <p:spPr bwMode="auto">
          <a:xfrm flipV="1">
            <a:off x="6611541" y="4902994"/>
            <a:ext cx="72628" cy="24526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96" name="直接连接符 91"/>
          <p:cNvCxnSpPr>
            <a:cxnSpLocks noChangeShapeType="1"/>
          </p:cNvCxnSpPr>
          <p:nvPr/>
        </p:nvCxnSpPr>
        <p:spPr bwMode="auto">
          <a:xfrm flipH="1" flipV="1">
            <a:off x="6357937" y="4794648"/>
            <a:ext cx="234554" cy="348853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4697" name="椭圆 99"/>
          <p:cNvSpPr>
            <a:spLocks noChangeArrowheads="1"/>
          </p:cNvSpPr>
          <p:nvPr/>
        </p:nvSpPr>
        <p:spPr bwMode="auto">
          <a:xfrm>
            <a:off x="6335316" y="4789885"/>
            <a:ext cx="51197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8" name="椭圆 100"/>
          <p:cNvSpPr>
            <a:spLocks noChangeArrowheads="1"/>
          </p:cNvSpPr>
          <p:nvPr/>
        </p:nvSpPr>
        <p:spPr bwMode="auto">
          <a:xfrm>
            <a:off x="6663929" y="4883944"/>
            <a:ext cx="50006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73599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水质初探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站点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水质_1_中国水质监测站点地理分布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9" y="951809"/>
            <a:ext cx="4073769" cy="3241010"/>
          </a:xfrm>
          <a:prstGeom prst="rect">
            <a:avLst/>
          </a:prstGeom>
        </p:spPr>
      </p:pic>
      <p:pic>
        <p:nvPicPr>
          <p:cNvPr id="3" name="图片 2" descr="水质_2_中国水质监测站点流域统计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18" y="1919864"/>
            <a:ext cx="3723367" cy="26997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14796" y="4286048"/>
            <a:ext cx="1933863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全国共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zh-CN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4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3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个水质监测站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83846" y="1139451"/>
            <a:ext cx="2254463" cy="5062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淮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河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(27)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松花江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(27)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长江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(22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)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</a:p>
          <a:p>
            <a:pPr algn="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监测站点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居多</a:t>
            </a:r>
          </a:p>
        </p:txBody>
      </p:sp>
      <p:sp>
        <p:nvSpPr>
          <p:cNvPr id="4" name="矩形 3"/>
          <p:cNvSpPr/>
          <p:nvPr/>
        </p:nvSpPr>
        <p:spPr>
          <a:xfrm>
            <a:off x="5733749" y="2090286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DD2D26"/>
                </a:solidFill>
                <a:latin typeface="Hiragino Sans GB W3"/>
                <a:ea typeface="Hiragino Sans GB W3"/>
                <a:cs typeface="Hiragino Sans GB W3"/>
              </a:rPr>
              <a:t>淮河</a:t>
            </a:r>
            <a:endParaRPr lang="zh-CN" altLang="en-US" sz="1200" dirty="0">
              <a:solidFill>
                <a:srgbClr val="DD2D26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41228" y="2090286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DD2D26"/>
                </a:solidFill>
                <a:latin typeface="Hiragino Sans GB W3"/>
                <a:ea typeface="Hiragino Sans GB W3"/>
                <a:cs typeface="Hiragino Sans GB W3"/>
              </a:rPr>
              <a:t>松花江</a:t>
            </a:r>
            <a:endParaRPr lang="zh-CN" altLang="en-US" sz="1200" dirty="0">
              <a:solidFill>
                <a:srgbClr val="DD2D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81731" y="2491353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DD2D26"/>
                </a:solidFill>
                <a:latin typeface="Hiragino Sans GB W3"/>
                <a:ea typeface="Hiragino Sans GB W3"/>
                <a:cs typeface="Hiragino Sans GB W3"/>
              </a:rPr>
              <a:t>长江</a:t>
            </a:r>
            <a:endParaRPr lang="zh-CN" altLang="en-US" sz="1200" dirty="0">
              <a:solidFill>
                <a:srgbClr val="DD2D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2954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水质初探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数据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9048" y="955844"/>
            <a:ext cx="288284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水质数据中，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PH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值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最全、数据质量最好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水质_3_中国水质历史PH值数据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6" y="1491754"/>
            <a:ext cx="3634154" cy="2626702"/>
          </a:xfrm>
          <a:prstGeom prst="rect">
            <a:avLst/>
          </a:prstGeom>
        </p:spPr>
      </p:pic>
      <p:pic>
        <p:nvPicPr>
          <p:cNvPr id="7" name="图片 6" descr="水质_5_中国水质历史PH值二维密度图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76" y="1825483"/>
            <a:ext cx="3799858" cy="277934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29048" y="4320137"/>
            <a:ext cx="3575338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PH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值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主要分布于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6.5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～</a:t>
            </a:r>
            <a:r>
              <a:rPr lang="zh-CN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9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.5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，集中分布于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7.5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～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8.0</a:t>
            </a:r>
          </a:p>
        </p:txBody>
      </p:sp>
      <p:sp>
        <p:nvSpPr>
          <p:cNvPr id="16" name="矩形 15"/>
          <p:cNvSpPr/>
          <p:nvPr/>
        </p:nvSpPr>
        <p:spPr>
          <a:xfrm>
            <a:off x="689812" y="2777520"/>
            <a:ext cx="3281265" cy="183503"/>
          </a:xfrm>
          <a:prstGeom prst="rect">
            <a:avLst/>
          </a:prstGeom>
          <a:noFill/>
          <a:ln w="12700" cmpd="sng">
            <a:solidFill>
              <a:srgbClr val="DD2D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17" name="直线连接符 16"/>
          <p:cNvCxnSpPr/>
          <p:nvPr/>
        </p:nvCxnSpPr>
        <p:spPr>
          <a:xfrm>
            <a:off x="410673" y="2208375"/>
            <a:ext cx="0" cy="1130040"/>
          </a:xfrm>
          <a:prstGeom prst="line">
            <a:avLst/>
          </a:prstGeom>
          <a:ln w="9525" cmpd="sng">
            <a:solidFill>
              <a:srgbClr val="DD2D2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317234" y="2208375"/>
            <a:ext cx="372578" cy="0"/>
          </a:xfrm>
          <a:prstGeom prst="line">
            <a:avLst/>
          </a:prstGeom>
          <a:ln w="9525" cmpd="sng">
            <a:solidFill>
              <a:srgbClr val="DD2D2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317234" y="3338415"/>
            <a:ext cx="372578" cy="0"/>
          </a:xfrm>
          <a:prstGeom prst="line">
            <a:avLst/>
          </a:prstGeom>
          <a:ln w="9525" cmpd="sng">
            <a:solidFill>
              <a:srgbClr val="DD2D2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428008" y="1213234"/>
            <a:ext cx="3986475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－时间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二维密度图，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密度趋势可用于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异常检测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058467" y="2001630"/>
            <a:ext cx="323017" cy="2378656"/>
          </a:xfrm>
          <a:prstGeom prst="rect">
            <a:avLst/>
          </a:prstGeom>
          <a:noFill/>
          <a:ln w="12700" cmpd="sng">
            <a:solidFill>
              <a:srgbClr val="DD2D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664794" y="2001630"/>
            <a:ext cx="537306" cy="2378656"/>
          </a:xfrm>
          <a:prstGeom prst="rect">
            <a:avLst/>
          </a:prstGeom>
          <a:noFill/>
          <a:ln w="12700" cmpd="sng">
            <a:solidFill>
              <a:srgbClr val="DD2D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639090" y="2001630"/>
            <a:ext cx="230006" cy="2378656"/>
          </a:xfrm>
          <a:prstGeom prst="rect">
            <a:avLst/>
          </a:prstGeom>
          <a:noFill/>
          <a:ln w="12700" cmpd="sng">
            <a:solidFill>
              <a:srgbClr val="DD2D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6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溯源初探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企业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" name="图片 2" descr="污染_2_山东污染企业城市统计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399" y="2112338"/>
            <a:ext cx="3545190" cy="251557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53412" y="3913267"/>
            <a:ext cx="4071113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1193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家污染企业中，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1110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家位于经纬度范围内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污染企业的经纬度信息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可能存在一定误差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91623" y="1292843"/>
            <a:ext cx="1946687" cy="5062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潍坊市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(128)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淄博市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(102)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</a:p>
          <a:p>
            <a:pPr algn="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污染企业居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多</a:t>
            </a:r>
          </a:p>
        </p:txBody>
      </p:sp>
      <p:sp>
        <p:nvSpPr>
          <p:cNvPr id="10" name="矩形 9"/>
          <p:cNvSpPr/>
          <p:nvPr/>
        </p:nvSpPr>
        <p:spPr>
          <a:xfrm>
            <a:off x="7123713" y="227743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rgbClr val="DD2D26"/>
                </a:solidFill>
                <a:latin typeface="Hiragino Sans GB W3"/>
                <a:ea typeface="Hiragino Sans GB W3"/>
                <a:cs typeface="Hiragino Sans GB W3"/>
              </a:rPr>
              <a:t>潍坊市</a:t>
            </a:r>
            <a:endParaRPr lang="zh-CN" altLang="en-US" sz="1200" dirty="0">
              <a:solidFill>
                <a:srgbClr val="DD2D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96730" y="2459137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rgbClr val="DD2D26"/>
                </a:solidFill>
                <a:latin typeface="Hiragino Sans GB W3"/>
                <a:ea typeface="Hiragino Sans GB W3"/>
                <a:cs typeface="Hiragino Sans GB W3"/>
              </a:rPr>
              <a:t>淄博市</a:t>
            </a:r>
            <a:endParaRPr lang="zh-CN" altLang="en-US" sz="1200" dirty="0">
              <a:solidFill>
                <a:srgbClr val="DD2D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5" name="图片 4" descr="污染_1_山东污染企业地理分布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8" y="1041397"/>
            <a:ext cx="4163473" cy="262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溯源初探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项目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01697" y="1124590"/>
            <a:ext cx="1416538" cy="7278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1193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家污染企业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6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641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处监测站点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3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322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个监测项目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污染_3_山东污染企业对应监测站数量和监测项目数量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5" y="1007359"/>
            <a:ext cx="5236304" cy="36340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86772" y="2451529"/>
            <a:ext cx="1836615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大多数污染企业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监测站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点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数量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不超过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10</a:t>
            </a: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监测项目数量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不超过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6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28158" y="3825082"/>
            <a:ext cx="1934307" cy="52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说明相当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数量的监测站点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处于闲置状态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9072" y="3458308"/>
            <a:ext cx="1418628" cy="944996"/>
          </a:xfrm>
          <a:prstGeom prst="rect">
            <a:avLst/>
          </a:prstGeom>
          <a:noFill/>
          <a:ln w="12700" cmpd="sng">
            <a:solidFill>
              <a:srgbClr val="DD2D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650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溯源初探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数据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1" name="图片 10" descr="污染_4_山东污染企业氨氮监测站点历史数据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53" y="866351"/>
            <a:ext cx="5692469" cy="1865093"/>
          </a:xfrm>
          <a:prstGeom prst="rect">
            <a:avLst/>
          </a:prstGeom>
        </p:spPr>
      </p:pic>
      <p:pic>
        <p:nvPicPr>
          <p:cNvPr id="12" name="图片 11" descr="污染_5_山东污染企业化学需氧量监测站点历史数据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54" y="2866202"/>
            <a:ext cx="5692469" cy="186661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76384" y="2461407"/>
            <a:ext cx="1960623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总锌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总砷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总汞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总铅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总镍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所对应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监测项目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数量极少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7641" y="1113538"/>
            <a:ext cx="1877437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山东省污染企业监测项目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历史数据中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仅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氨氮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化学需氧量</a:t>
            </a:r>
            <a:endParaRPr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数据质量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较好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6384" y="3624473"/>
            <a:ext cx="1960623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烟尘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二氧化硫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氮氧化物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对应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一定数量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监测项目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但历史数据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完全缺失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83559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雨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3" name="图片 12" descr="降雨_1_全国平均降雨量和降雨天数比例分布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4" y="986295"/>
            <a:ext cx="2931744" cy="2706473"/>
          </a:xfrm>
          <a:prstGeom prst="rect">
            <a:avLst/>
          </a:prstGeom>
        </p:spPr>
      </p:pic>
      <p:pic>
        <p:nvPicPr>
          <p:cNvPr id="15" name="图片 14" descr="降雨_2_山东江苏平均降雨量和降雨天数比例分布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24" y="979297"/>
            <a:ext cx="3184770" cy="370436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066085" y="3851447"/>
            <a:ext cx="1774845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华中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华南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华东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气象监测站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分布更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密集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华南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降雨更充沛</a:t>
            </a:r>
            <a:endParaRPr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20081" y="1400936"/>
            <a:ext cx="1774845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气象监测站遍布于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山东江苏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绝大多数城市</a:t>
            </a:r>
            <a:endParaRPr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73974" y="2278432"/>
            <a:ext cx="1467068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站点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地理统计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江苏省比山东省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降雨次数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更频繁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降雨量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更充沛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97008" y="1945556"/>
            <a:ext cx="1089369" cy="1097984"/>
          </a:xfrm>
          <a:prstGeom prst="rect">
            <a:avLst/>
          </a:prstGeom>
          <a:noFill/>
          <a:ln w="12700" cmpd="sng">
            <a:solidFill>
              <a:srgbClr val="DD2D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>
              <a:solidFill>
                <a:srgbClr val="DD2D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129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雨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降雨_3_山东江苏时序降雨站点比例对比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45" y="1018197"/>
            <a:ext cx="4834365" cy="1838483"/>
          </a:xfrm>
          <a:prstGeom prst="rect">
            <a:avLst/>
          </a:prstGeom>
        </p:spPr>
      </p:pic>
      <p:pic>
        <p:nvPicPr>
          <p:cNvPr id="14" name="图片 13" descr="降雨_4_山东江苏时序平均降雨量对比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45" y="2977961"/>
            <a:ext cx="4834365" cy="183403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569852" y="1585735"/>
            <a:ext cx="1467068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时序整体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水平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江苏省比山东省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降雨站点比例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更高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日均降雨量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更多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95504" y="3193760"/>
            <a:ext cx="1415772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这些因素可能使得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空气质量</a:t>
            </a:r>
            <a:endParaRPr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整体优于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582626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风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风_1_全国风场格点风向和风力分布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51" y="955221"/>
            <a:ext cx="3741698" cy="3089001"/>
          </a:xfrm>
          <a:prstGeom prst="rect">
            <a:avLst/>
          </a:prstGeom>
        </p:spPr>
      </p:pic>
      <p:pic>
        <p:nvPicPr>
          <p:cNvPr id="5" name="图片 4" descr="风_2_山东江苏风场格点风向和风力分布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24" y="1805474"/>
            <a:ext cx="2401458" cy="278168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63871" y="4152259"/>
            <a:ext cx="3518809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风场格点数据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风力风向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分布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扇形半径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表示风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力大小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扇形颜色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表示风力区间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67796" y="931421"/>
            <a:ext cx="2595582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站点地理统计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平均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风力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更小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，多为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西北风</a:t>
            </a:r>
            <a:endParaRPr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平均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风力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更大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，多为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东北风</a:t>
            </a:r>
            <a:endParaRPr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66518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风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46308" y="1827166"/>
            <a:ext cx="1467068" cy="16373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时序整体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水平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江苏山东多为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西北风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东北风</a:t>
            </a:r>
            <a:endParaRPr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江苏省比山东省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整体风力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更强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风_3_山东江苏时序各风向风力分布对比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92" y="968409"/>
            <a:ext cx="4629149" cy="36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2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0" y="200026"/>
            <a:ext cx="4458817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风</a:t>
            </a:r>
            <a:r>
              <a:rPr kumimoji="0" lang="en-US" altLang="zh-CN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-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雨</a:t>
            </a:r>
            <a:r>
              <a:rPr kumimoji="0" lang="en-US" altLang="zh-CN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-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空气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97887" y="1260329"/>
            <a:ext cx="1620905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D8868A"/>
                </a:solidFill>
                <a:latin typeface="Hiragino Sans GB W3"/>
                <a:ea typeface="Hiragino Sans GB W3"/>
                <a:cs typeface="Hiragino Sans GB W3"/>
              </a:rPr>
              <a:t>红色曲线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AQI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青色曲线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降雨量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E7EA3"/>
                </a:solidFill>
                <a:latin typeface="Hiragino Sans GB W3"/>
                <a:ea typeface="Hiragino Sans GB W3"/>
                <a:cs typeface="Hiragino Sans GB W3"/>
              </a:rPr>
              <a:t>蓝色区域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各方向风力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" name="图片 2" descr="风_4_山东AQI、降雨量、风向风力时序关联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75" y="860749"/>
            <a:ext cx="4934323" cy="1940059"/>
          </a:xfrm>
          <a:prstGeom prst="rect">
            <a:avLst/>
          </a:prstGeom>
        </p:spPr>
      </p:pic>
      <p:pic>
        <p:nvPicPr>
          <p:cNvPr id="4" name="图片 3" descr="风_5_江苏AQI、降雨量、风向风力时序关联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75" y="2927932"/>
            <a:ext cx="4934323" cy="19416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97887" y="2521979"/>
            <a:ext cx="1618239" cy="52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降雨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起风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都可以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改善空气质量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87392" y="3479757"/>
            <a:ext cx="158675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江苏省比山东省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整体风力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更强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降雨水平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更高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空气质量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更好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96935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环境问题有多严重</a:t>
            </a:r>
            <a:endParaRPr kumimoji="0" lang="zh-CN" altLang="en-US" sz="4000" dirty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5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再探</a:t>
            </a:r>
            <a:r>
              <a:rPr kumimoji="0" lang="en-US" altLang="zh-CN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</a:t>
            </a:r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在线可视化</a:t>
            </a:r>
            <a:endParaRPr kumimoji="0" lang="en-US" altLang="zh-CN" sz="4000" dirty="0" smtClean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087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屏幕快照 2016-09-21 下午4.11.09.png"/>
          <p:cNvPicPr>
            <a:picLocks noChangeAspect="1"/>
          </p:cNvPicPr>
          <p:nvPr/>
        </p:nvPicPr>
        <p:blipFill>
          <a:blip r:embed="rId3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485"/>
            <a:ext cx="9144000" cy="3708755"/>
          </a:xfrm>
          <a:prstGeom prst="rect">
            <a:avLst/>
          </a:prstGeom>
        </p:spPr>
      </p:pic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在线可视化</a:t>
            </a:r>
            <a:endParaRPr kumimoji="0" lang="zh-CN" altLang="en-US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5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76983" y="2795560"/>
            <a:ext cx="1092821" cy="25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图片 16" descr="屏幕快照 2016-07-30 上午11.51.2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905" y="2795561"/>
            <a:ext cx="1690077" cy="25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2627597" y="1357292"/>
            <a:ext cx="3416320" cy="580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使用极其丰富的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数据可视化</a:t>
            </a:r>
            <a:r>
              <a:rPr kumimoji="1"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交互探索</a:t>
            </a:r>
            <a:endParaRPr kumimoji="1" lang="en-US" altLang="zh-CN" sz="14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展示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</a:t>
            </a:r>
            <a:r>
              <a:rPr kumimoji="1"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水质</a:t>
            </a:r>
            <a:r>
              <a:rPr kumimoji="1"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r>
              <a:rPr kumimoji="1"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04643" y="2094437"/>
            <a:ext cx="2994048" cy="580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可视化</a:t>
            </a:r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网页</a:t>
            </a:r>
            <a:endParaRPr kumimoji="1" lang="en-US" altLang="zh-CN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spcAft>
                <a:spcPts val="450"/>
              </a:spcAft>
            </a:pPr>
            <a:r>
              <a:rPr kumimoji="1" lang="en-US" altLang="zh-CN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  <a:hlinkClick r:id="rId6"/>
              </a:rPr>
              <a:t>http://zhanghonglun.cn/picloud</a:t>
            </a:r>
            <a:endParaRPr kumimoji="1" lang="en-US" altLang="zh-CN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4" name="图片 13" descr="屏幕快照 2016-09-21 下午4.00.1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636" y="2795561"/>
            <a:ext cx="969202" cy="255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3760501" y="3270420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可视化视频</a:t>
            </a:r>
            <a:endParaRPr kumimoji="1" lang="en-US" altLang="zh-CN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75902" y="3606919"/>
            <a:ext cx="2892179" cy="519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  <a:hlinkClick r:id="rId8"/>
              </a:rPr>
              <a:t>空气质量和降雨动态关联</a:t>
            </a:r>
            <a:endParaRPr kumimoji="1"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spcAft>
                <a:spcPts val="450"/>
              </a:spcAft>
            </a:pPr>
            <a:r>
              <a:rPr kumimoji="1"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  <a:hlinkClick r:id="rId9"/>
              </a:rPr>
              <a:t>空气质量和风力风向动态关联</a:t>
            </a:r>
            <a:endParaRPr kumimoji="1"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19" name="组合 3"/>
          <p:cNvGrpSpPr>
            <a:grpSpLocks/>
          </p:cNvGrpSpPr>
          <p:nvPr/>
        </p:nvGrpSpPr>
        <p:grpSpPr bwMode="auto">
          <a:xfrm>
            <a:off x="0" y="287257"/>
            <a:ext cx="342899" cy="257175"/>
            <a:chOff x="0" y="0"/>
            <a:chExt cx="457201" cy="285750"/>
          </a:xfrm>
        </p:grpSpPr>
        <p:sp>
          <p:nvSpPr>
            <p:cNvPr id="22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3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272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共创环保</a:t>
            </a:r>
            <a:r>
              <a:rPr kumimoji="0" lang="en-US" altLang="zh-CN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</a:t>
            </a:r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气象徽章</a:t>
            </a:r>
            <a:endParaRPr kumimoji="0" lang="en-US" altLang="zh-CN" sz="4000" dirty="0" smtClean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9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76760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共创环保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69259" y="4200770"/>
            <a:ext cx="908521" cy="481211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数据共创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85021" y="4200770"/>
            <a:ext cx="908520" cy="481211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数据表达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71424" y="4200770"/>
            <a:ext cx="937827" cy="481211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数据感知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20344" y="4200770"/>
            <a:ext cx="944346" cy="481211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数据治理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椭圆 1"/>
          <p:cNvSpPr>
            <a:spLocks noChangeArrowheads="1"/>
          </p:cNvSpPr>
          <p:nvPr/>
        </p:nvSpPr>
        <p:spPr bwMode="auto">
          <a:xfrm>
            <a:off x="3287452" y="2290248"/>
            <a:ext cx="2303463" cy="1247152"/>
          </a:xfrm>
          <a:prstGeom prst="ellipse">
            <a:avLst/>
          </a:prstGeom>
          <a:noFill/>
          <a:ln w="12700">
            <a:solidFill>
              <a:srgbClr val="AABBC3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任意多边形 2"/>
          <p:cNvSpPr>
            <a:spLocks/>
          </p:cNvSpPr>
          <p:nvPr/>
        </p:nvSpPr>
        <p:spPr bwMode="auto">
          <a:xfrm>
            <a:off x="4191290" y="919283"/>
            <a:ext cx="474312" cy="477718"/>
          </a:xfrm>
          <a:custGeom>
            <a:avLst/>
            <a:gdLst>
              <a:gd name="T0" fmla="*/ 372653 w 746536"/>
              <a:gd name="T1" fmla="*/ 0 h 692122"/>
              <a:gd name="T2" fmla="*/ 745303 w 746536"/>
              <a:gd name="T3" fmla="*/ 319517 h 692122"/>
              <a:gd name="T4" fmla="*/ 447754 w 746536"/>
              <a:gd name="T5" fmla="*/ 632543 h 692122"/>
              <a:gd name="T6" fmla="*/ 446180 w 746536"/>
              <a:gd name="T7" fmla="*/ 632679 h 692122"/>
              <a:gd name="T8" fmla="*/ 450611 w 746536"/>
              <a:gd name="T9" fmla="*/ 635830 h 692122"/>
              <a:gd name="T10" fmla="*/ 457258 w 746536"/>
              <a:gd name="T11" fmla="*/ 651624 h 692122"/>
              <a:gd name="T12" fmla="*/ 372653 w 746536"/>
              <a:gd name="T13" fmla="*/ 692206 h 692122"/>
              <a:gd name="T14" fmla="*/ 288045 w 746536"/>
              <a:gd name="T15" fmla="*/ 651624 h 692122"/>
              <a:gd name="T16" fmla="*/ 294695 w 746536"/>
              <a:gd name="T17" fmla="*/ 635830 h 692122"/>
              <a:gd name="T18" fmla="*/ 299123 w 746536"/>
              <a:gd name="T19" fmla="*/ 632679 h 692122"/>
              <a:gd name="T20" fmla="*/ 297550 w 746536"/>
              <a:gd name="T21" fmla="*/ 632543 h 692122"/>
              <a:gd name="T22" fmla="*/ 0 w 746536"/>
              <a:gd name="T23" fmla="*/ 319517 h 692122"/>
              <a:gd name="T24" fmla="*/ 372653 w 746536"/>
              <a:gd name="T25" fmla="*/ 0 h 69212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46536" h="692122">
                <a:moveTo>
                  <a:pt x="373268" y="0"/>
                </a:moveTo>
                <a:cubicBezTo>
                  <a:pt x="579418" y="0"/>
                  <a:pt x="746536" y="143035"/>
                  <a:pt x="746536" y="319478"/>
                </a:cubicBezTo>
                <a:cubicBezTo>
                  <a:pt x="746536" y="473866"/>
                  <a:pt x="618587" y="602675"/>
                  <a:pt x="448495" y="632465"/>
                </a:cubicBezTo>
                <a:lnTo>
                  <a:pt x="446918" y="632601"/>
                </a:lnTo>
                <a:lnTo>
                  <a:pt x="451355" y="635752"/>
                </a:lnTo>
                <a:cubicBezTo>
                  <a:pt x="455643" y="640606"/>
                  <a:pt x="458014" y="645944"/>
                  <a:pt x="458014" y="651546"/>
                </a:cubicBezTo>
                <a:cubicBezTo>
                  <a:pt x="458014" y="673956"/>
                  <a:pt x="420072" y="692122"/>
                  <a:pt x="373268" y="692122"/>
                </a:cubicBezTo>
                <a:cubicBezTo>
                  <a:pt x="326464" y="692122"/>
                  <a:pt x="288522" y="673956"/>
                  <a:pt x="288522" y="651546"/>
                </a:cubicBezTo>
                <a:cubicBezTo>
                  <a:pt x="288522" y="645944"/>
                  <a:pt x="290894" y="640606"/>
                  <a:pt x="295182" y="635752"/>
                </a:cubicBezTo>
                <a:lnTo>
                  <a:pt x="299618" y="632601"/>
                </a:lnTo>
                <a:lnTo>
                  <a:pt x="298042" y="632465"/>
                </a:lnTo>
                <a:cubicBezTo>
                  <a:pt x="127949" y="602675"/>
                  <a:pt x="0" y="473866"/>
                  <a:pt x="0" y="319478"/>
                </a:cubicBezTo>
                <a:cubicBezTo>
                  <a:pt x="0" y="143035"/>
                  <a:pt x="167118" y="0"/>
                  <a:pt x="373268" y="0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2" name="组合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51" y="1532796"/>
            <a:ext cx="504452" cy="127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组合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674" y="1656987"/>
            <a:ext cx="313612" cy="78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组合 9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408" y="2218692"/>
            <a:ext cx="313612" cy="78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组合 1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742" y="2748510"/>
            <a:ext cx="312395" cy="78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组合 1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286" y="2735058"/>
            <a:ext cx="312395" cy="78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组合 18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026" y="2218694"/>
            <a:ext cx="312395" cy="78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组合 21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857" y="1656987"/>
            <a:ext cx="313612" cy="78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流程图: 联系 24"/>
          <p:cNvSpPr>
            <a:spLocks noChangeArrowheads="1"/>
          </p:cNvSpPr>
          <p:nvPr/>
        </p:nvSpPr>
        <p:spPr bwMode="auto">
          <a:xfrm>
            <a:off x="3745099" y="2346204"/>
            <a:ext cx="98459" cy="99675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流程图: 联系 25"/>
          <p:cNvSpPr>
            <a:spLocks noChangeArrowheads="1"/>
          </p:cNvSpPr>
          <p:nvPr/>
        </p:nvSpPr>
        <p:spPr bwMode="auto">
          <a:xfrm>
            <a:off x="3253062" y="2866639"/>
            <a:ext cx="98460" cy="98459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流程图: 联系 26"/>
          <p:cNvSpPr>
            <a:spLocks noChangeArrowheads="1"/>
          </p:cNvSpPr>
          <p:nvPr/>
        </p:nvSpPr>
        <p:spPr bwMode="auto">
          <a:xfrm>
            <a:off x="3746058" y="3396287"/>
            <a:ext cx="98460" cy="98459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流程图: 联系 27"/>
          <p:cNvSpPr>
            <a:spLocks noChangeArrowheads="1"/>
          </p:cNvSpPr>
          <p:nvPr/>
        </p:nvSpPr>
        <p:spPr bwMode="auto">
          <a:xfrm>
            <a:off x="5043416" y="3396287"/>
            <a:ext cx="81441" cy="93596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流程图: 联系 28"/>
          <p:cNvSpPr>
            <a:spLocks noChangeArrowheads="1"/>
          </p:cNvSpPr>
          <p:nvPr/>
        </p:nvSpPr>
        <p:spPr bwMode="auto">
          <a:xfrm>
            <a:off x="5995301" y="3083783"/>
            <a:ext cx="45719" cy="45720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流程图: 联系 29"/>
          <p:cNvSpPr>
            <a:spLocks noChangeArrowheads="1"/>
          </p:cNvSpPr>
          <p:nvPr/>
        </p:nvSpPr>
        <p:spPr bwMode="auto">
          <a:xfrm>
            <a:off x="5084137" y="2396042"/>
            <a:ext cx="98459" cy="98459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Freeform 147"/>
          <p:cNvSpPr>
            <a:spLocks noEditPoints="1"/>
          </p:cNvSpPr>
          <p:nvPr/>
        </p:nvSpPr>
        <p:spPr bwMode="auto">
          <a:xfrm>
            <a:off x="4331725" y="995119"/>
            <a:ext cx="187194" cy="294162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62" name="流程图: 联系 67"/>
          <p:cNvSpPr>
            <a:spLocks noChangeArrowheads="1"/>
          </p:cNvSpPr>
          <p:nvPr/>
        </p:nvSpPr>
        <p:spPr bwMode="auto">
          <a:xfrm>
            <a:off x="5539063" y="2913987"/>
            <a:ext cx="81441" cy="93597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3" name="直接连接符 6"/>
          <p:cNvCxnSpPr>
            <a:cxnSpLocks noChangeShapeType="1"/>
            <a:stCxn id="9" idx="3"/>
            <a:endCxn id="8" idx="1"/>
          </p:cNvCxnSpPr>
          <p:nvPr/>
        </p:nvCxnSpPr>
        <p:spPr bwMode="auto">
          <a:xfrm>
            <a:off x="2764690" y="4441376"/>
            <a:ext cx="506734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直接连接符 6"/>
          <p:cNvCxnSpPr>
            <a:cxnSpLocks noChangeShapeType="1"/>
            <a:stCxn id="8" idx="3"/>
            <a:endCxn id="7" idx="1"/>
          </p:cNvCxnSpPr>
          <p:nvPr/>
        </p:nvCxnSpPr>
        <p:spPr bwMode="auto">
          <a:xfrm>
            <a:off x="4209251" y="4441376"/>
            <a:ext cx="575770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直接连接符 6"/>
          <p:cNvCxnSpPr>
            <a:cxnSpLocks noChangeShapeType="1"/>
            <a:stCxn id="7" idx="3"/>
            <a:endCxn id="6" idx="1"/>
          </p:cNvCxnSpPr>
          <p:nvPr/>
        </p:nvCxnSpPr>
        <p:spPr bwMode="auto">
          <a:xfrm>
            <a:off x="5693541" y="4441376"/>
            <a:ext cx="475718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矩形 71"/>
          <p:cNvSpPr/>
          <p:nvPr/>
        </p:nvSpPr>
        <p:spPr>
          <a:xfrm>
            <a:off x="1189919" y="1060589"/>
            <a:ext cx="1396008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身为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普通大众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，我们还能为公益环保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做些什么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73" name="组合 31"/>
          <p:cNvGrpSpPr>
            <a:grpSpLocks/>
          </p:cNvGrpSpPr>
          <p:nvPr/>
        </p:nvGrpSpPr>
        <p:grpSpPr bwMode="auto">
          <a:xfrm>
            <a:off x="2682586" y="1289282"/>
            <a:ext cx="382704" cy="382704"/>
            <a:chOff x="0" y="0"/>
            <a:chExt cx="538216" cy="538216"/>
          </a:xfrm>
        </p:grpSpPr>
        <p:sp>
          <p:nvSpPr>
            <p:cNvPr id="74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6" name="组合 31"/>
          <p:cNvGrpSpPr>
            <a:grpSpLocks/>
          </p:cNvGrpSpPr>
          <p:nvPr/>
        </p:nvGrpSpPr>
        <p:grpSpPr bwMode="auto">
          <a:xfrm>
            <a:off x="5907888" y="1289281"/>
            <a:ext cx="382704" cy="382704"/>
            <a:chOff x="0" y="0"/>
            <a:chExt cx="538216" cy="538216"/>
          </a:xfrm>
        </p:grpSpPr>
        <p:sp>
          <p:nvSpPr>
            <p:cNvPr id="77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9" name="组合 31"/>
          <p:cNvGrpSpPr>
            <a:grpSpLocks/>
          </p:cNvGrpSpPr>
          <p:nvPr/>
        </p:nvGrpSpPr>
        <p:grpSpPr bwMode="auto">
          <a:xfrm>
            <a:off x="2682586" y="3298531"/>
            <a:ext cx="382704" cy="382704"/>
            <a:chOff x="0" y="0"/>
            <a:chExt cx="538216" cy="538216"/>
          </a:xfrm>
        </p:grpSpPr>
        <p:sp>
          <p:nvSpPr>
            <p:cNvPr id="80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" name="组合 31"/>
          <p:cNvGrpSpPr>
            <a:grpSpLocks/>
          </p:cNvGrpSpPr>
          <p:nvPr/>
        </p:nvGrpSpPr>
        <p:grpSpPr bwMode="auto">
          <a:xfrm>
            <a:off x="5907888" y="3298531"/>
            <a:ext cx="382704" cy="382704"/>
            <a:chOff x="0" y="0"/>
            <a:chExt cx="538216" cy="538216"/>
          </a:xfrm>
        </p:grpSpPr>
        <p:sp>
          <p:nvSpPr>
            <p:cNvPr id="83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5" name="组合 31"/>
          <p:cNvGrpSpPr>
            <a:grpSpLocks/>
          </p:cNvGrpSpPr>
          <p:nvPr/>
        </p:nvGrpSpPr>
        <p:grpSpPr bwMode="auto">
          <a:xfrm>
            <a:off x="6713821" y="2346204"/>
            <a:ext cx="382704" cy="382704"/>
            <a:chOff x="0" y="0"/>
            <a:chExt cx="538216" cy="538216"/>
          </a:xfrm>
        </p:grpSpPr>
        <p:sp>
          <p:nvSpPr>
            <p:cNvPr id="86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8" name="组合 31"/>
          <p:cNvGrpSpPr>
            <a:grpSpLocks/>
          </p:cNvGrpSpPr>
          <p:nvPr/>
        </p:nvGrpSpPr>
        <p:grpSpPr bwMode="auto">
          <a:xfrm>
            <a:off x="1825217" y="2346204"/>
            <a:ext cx="382704" cy="382704"/>
            <a:chOff x="0" y="0"/>
            <a:chExt cx="538216" cy="538216"/>
          </a:xfrm>
        </p:grpSpPr>
        <p:sp>
          <p:nvSpPr>
            <p:cNvPr id="89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1" name="矩形 90"/>
          <p:cNvSpPr/>
          <p:nvPr/>
        </p:nvSpPr>
        <p:spPr>
          <a:xfrm>
            <a:off x="304321" y="2104212"/>
            <a:ext cx="1396008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2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我们不能要求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工厂停业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，更不能阻止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城市的发展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122340" y="3129503"/>
            <a:ext cx="1396008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 b="1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3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也做不到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呼风唤雨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，改善我们的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空气质量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6501278" y="3128944"/>
            <a:ext cx="1509491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 b="1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4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但是我们应当更加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了解环保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，更加主动地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参与环保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56023" y="2101839"/>
            <a:ext cx="1509491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 b="1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5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我们不仅是数据的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使用者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，更是数据的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生产者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501278" y="1060589"/>
            <a:ext cx="1441108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 b="1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6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聚集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大众力量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，一起为公益环保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数据共创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9801" name="矩形 289800"/>
          <p:cNvSpPr/>
          <p:nvPr/>
        </p:nvSpPr>
        <p:spPr>
          <a:xfrm>
            <a:off x="3093108" y="972251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共创环</a:t>
            </a:r>
            <a:r>
              <a:rPr lang="zh-CN" altLang="en-US" sz="1600" dirty="0" smtClean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保</a:t>
            </a:r>
            <a:r>
              <a:rPr lang="en-US" altLang="zh-CN" sz="1600" dirty="0" smtClean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          </a:t>
            </a:r>
            <a:r>
              <a:rPr lang="zh-CN" altLang="en-US" sz="1600" dirty="0" smtClean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气</a:t>
            </a:r>
            <a:r>
              <a:rPr lang="zh-CN" altLang="en-US" sz="1600" dirty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象</a:t>
            </a:r>
            <a:r>
              <a:rPr lang="zh-CN" altLang="en-US" sz="1600" dirty="0" smtClean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徽章</a:t>
            </a:r>
            <a:endParaRPr lang="en-US" altLang="zh-CN" sz="1600" dirty="0">
              <a:solidFill>
                <a:srgbClr val="40937D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4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76760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气象徽章</a:t>
            </a:r>
          </a:p>
        </p:txBody>
      </p:sp>
      <p:pic>
        <p:nvPicPr>
          <p:cNvPr id="3" name="图片 2" descr="屏幕快照 2016-08-02 下午12.27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647" y="1279773"/>
            <a:ext cx="2117353" cy="16168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636154" y="306455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气象徽章</a:t>
            </a:r>
          </a:p>
        </p:txBody>
      </p:sp>
      <p:sp>
        <p:nvSpPr>
          <p:cNvPr id="5" name="矩形 4"/>
          <p:cNvSpPr/>
          <p:nvPr/>
        </p:nvSpPr>
        <p:spPr>
          <a:xfrm>
            <a:off x="6323537" y="3393320"/>
            <a:ext cx="17405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穿戴小件</a:t>
            </a:r>
            <a:r>
              <a:rPr lang="en-US" altLang="zh-CN" sz="1400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气象大千</a:t>
            </a:r>
            <a:endParaRPr lang="en-US" altLang="zh-CN" sz="14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88016" y="3759711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定制你的随身气象站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223538" y="995951"/>
            <a:ext cx="19287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互联网</a:t>
            </a:r>
            <a:r>
              <a:rPr lang="en-US" altLang="zh-CN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＋</a:t>
            </a:r>
            <a:r>
              <a:rPr lang="en-US" altLang="zh-CN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Mini</a:t>
            </a: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气象站</a:t>
            </a:r>
            <a:endParaRPr lang="en-US" altLang="zh-CN" sz="14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98649" y="1522969"/>
            <a:ext cx="134067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众包</a:t>
            </a:r>
            <a:endParaRPr lang="en-US" altLang="zh-CN" sz="16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200" dirty="0" smtClean="0">
                <a:solidFill>
                  <a:srgbClr val="91A368"/>
                </a:solidFill>
                <a:latin typeface="Hiragino Sans GB W3"/>
                <a:ea typeface="Hiragino Sans GB W3"/>
                <a:cs typeface="Hiragino Sans GB W3"/>
              </a:rPr>
              <a:t>Crowdsourcing</a:t>
            </a:r>
          </a:p>
        </p:txBody>
      </p:sp>
      <p:sp>
        <p:nvSpPr>
          <p:cNvPr id="18" name="矩形 17"/>
          <p:cNvSpPr/>
          <p:nvPr/>
        </p:nvSpPr>
        <p:spPr>
          <a:xfrm>
            <a:off x="2520647" y="1523487"/>
            <a:ext cx="73609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共享</a:t>
            </a:r>
            <a:endParaRPr lang="en-US" altLang="zh-CN" sz="16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200" dirty="0" smtClean="0">
                <a:solidFill>
                  <a:srgbClr val="7A9C7B"/>
                </a:solidFill>
                <a:latin typeface="Hiragino Sans GB W3"/>
                <a:ea typeface="Hiragino Sans GB W3"/>
                <a:cs typeface="Hiragino Sans GB W3"/>
              </a:rPr>
              <a:t>Shared</a:t>
            </a:r>
          </a:p>
        </p:txBody>
      </p:sp>
      <p:sp>
        <p:nvSpPr>
          <p:cNvPr id="19" name="矩形 18"/>
          <p:cNvSpPr/>
          <p:nvPr/>
        </p:nvSpPr>
        <p:spPr>
          <a:xfrm>
            <a:off x="3449773" y="1523487"/>
            <a:ext cx="59503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开放</a:t>
            </a:r>
            <a:endParaRPr lang="en-US" altLang="zh-CN" sz="16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200" dirty="0" smtClean="0">
                <a:solidFill>
                  <a:srgbClr val="649692"/>
                </a:solidFill>
                <a:latin typeface="Hiragino Sans GB W3"/>
                <a:ea typeface="Hiragino Sans GB W3"/>
                <a:cs typeface="Hiragino Sans GB W3"/>
              </a:rPr>
              <a:t>Open</a:t>
            </a:r>
          </a:p>
        </p:txBody>
      </p:sp>
      <p:sp>
        <p:nvSpPr>
          <p:cNvPr id="20" name="矩形 19"/>
          <p:cNvSpPr/>
          <p:nvPr/>
        </p:nvSpPr>
        <p:spPr>
          <a:xfrm>
            <a:off x="4287075" y="1523487"/>
            <a:ext cx="80021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联系</a:t>
            </a:r>
            <a:endParaRPr lang="en-US" altLang="zh-CN" sz="16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200" dirty="0" smtClean="0">
                <a:solidFill>
                  <a:srgbClr val="5090A9"/>
                </a:solidFill>
                <a:latin typeface="Hiragino Sans GB W3"/>
                <a:ea typeface="Hiragino Sans GB W3"/>
                <a:cs typeface="Hiragino Sans GB W3"/>
              </a:rPr>
              <a:t>Contact</a:t>
            </a:r>
          </a:p>
        </p:txBody>
      </p:sp>
      <p:sp>
        <p:nvSpPr>
          <p:cNvPr id="31" name="矩形 30"/>
          <p:cNvSpPr/>
          <p:nvPr/>
        </p:nvSpPr>
        <p:spPr>
          <a:xfrm>
            <a:off x="999631" y="417596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2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数据众</a:t>
            </a:r>
            <a:r>
              <a:rPr lang="zh-CN" altLang="en-US" sz="1200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包</a:t>
            </a:r>
            <a:endParaRPr lang="en-US" altLang="zh-CN" sz="12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92226" y="417596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2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气象感知</a:t>
            </a:r>
            <a:endParaRPr lang="en-US" altLang="zh-CN" sz="12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2" name="图片 31" descr="屏幕快照 2016-08-02 下午1.23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12" y="2354017"/>
            <a:ext cx="864407" cy="1719028"/>
          </a:xfrm>
          <a:prstGeom prst="rect">
            <a:avLst/>
          </a:prstGeom>
        </p:spPr>
      </p:pic>
      <p:pic>
        <p:nvPicPr>
          <p:cNvPr id="33" name="图片 32" descr="屏幕快照 2016-08-02 下午1.23.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90" y="2358902"/>
            <a:ext cx="857068" cy="1723913"/>
          </a:xfrm>
          <a:prstGeom prst="rect">
            <a:avLst/>
          </a:prstGeom>
        </p:spPr>
      </p:pic>
      <p:pic>
        <p:nvPicPr>
          <p:cNvPr id="35" name="图片 34" descr="屏幕快照 2016-08-02 下午1.24.2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53" y="2358902"/>
            <a:ext cx="839905" cy="1719028"/>
          </a:xfrm>
          <a:prstGeom prst="rect">
            <a:avLst/>
          </a:prstGeom>
        </p:spPr>
      </p:pic>
      <p:pic>
        <p:nvPicPr>
          <p:cNvPr id="36" name="图片 35" descr="屏幕快照 2016-08-02 下午1.24.3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971" y="2354017"/>
            <a:ext cx="850420" cy="1723913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3555239" y="417026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2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天气预报</a:t>
            </a:r>
            <a:endParaRPr lang="en-US" altLang="zh-CN" sz="12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693311" y="417596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2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气象预警</a:t>
            </a:r>
            <a:endParaRPr lang="en-US" altLang="zh-CN" sz="12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55154" y="4035510"/>
            <a:ext cx="20056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solidFill>
                  <a:srgbClr val="91A368"/>
                </a:solidFill>
                <a:latin typeface="Hiragino Sans GB W3"/>
                <a:ea typeface="Hiragino Sans GB W3"/>
                <a:cs typeface="Hiragino Sans GB W3"/>
              </a:rPr>
              <a:t>温度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100" dirty="0" smtClean="0">
                <a:solidFill>
                  <a:srgbClr val="7A9C7B"/>
                </a:solidFill>
                <a:latin typeface="Hiragino Sans GB W3"/>
                <a:ea typeface="Hiragino Sans GB W3"/>
                <a:cs typeface="Hiragino Sans GB W3"/>
              </a:rPr>
              <a:t>湿度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100" dirty="0" smtClean="0">
                <a:solidFill>
                  <a:srgbClr val="649692"/>
                </a:solidFill>
                <a:latin typeface="Hiragino Sans GB W3"/>
                <a:ea typeface="Hiragino Sans GB W3"/>
                <a:cs typeface="Hiragino Sans GB W3"/>
              </a:rPr>
              <a:t>紫外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100" dirty="0" smtClean="0">
                <a:solidFill>
                  <a:srgbClr val="5090A9"/>
                </a:solidFill>
                <a:latin typeface="Hiragino Sans GB W3"/>
                <a:ea typeface="Hiragino Sans GB W3"/>
                <a:cs typeface="Hiragino Sans GB W3"/>
              </a:rPr>
              <a:t>气压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1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PM2.5</a:t>
            </a:r>
          </a:p>
        </p:txBody>
      </p:sp>
    </p:spTree>
    <p:extLst>
      <p:ext uri="{BB962C8B-B14F-4D97-AF65-F5344CB8AC3E}">
        <p14:creationId xmlns:p14="http://schemas.microsoft.com/office/powerpoint/2010/main" val="3144905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76760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气象徽章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流程图: 联系 13"/>
          <p:cNvSpPr>
            <a:spLocks noChangeArrowheads="1"/>
          </p:cNvSpPr>
          <p:nvPr/>
        </p:nvSpPr>
        <p:spPr bwMode="auto">
          <a:xfrm rot="5400000">
            <a:off x="780434" y="1219563"/>
            <a:ext cx="382588" cy="382588"/>
          </a:xfrm>
          <a:prstGeom prst="flowChartConnector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8" name="图片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60" y="1328492"/>
            <a:ext cx="255577" cy="20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流程图: 联系 13"/>
          <p:cNvSpPr>
            <a:spLocks noChangeArrowheads="1"/>
          </p:cNvSpPr>
          <p:nvPr/>
        </p:nvSpPr>
        <p:spPr bwMode="auto">
          <a:xfrm rot="5400000">
            <a:off x="780433" y="2886199"/>
            <a:ext cx="382589" cy="382589"/>
          </a:xfrm>
          <a:prstGeom prst="flowChartConnector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Freeform 147"/>
          <p:cNvSpPr>
            <a:spLocks noEditPoints="1"/>
          </p:cNvSpPr>
          <p:nvPr/>
        </p:nvSpPr>
        <p:spPr bwMode="auto">
          <a:xfrm>
            <a:off x="910243" y="2968505"/>
            <a:ext cx="137624" cy="216266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270483" y="1273366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气象监测站缺点</a:t>
            </a:r>
            <a:endParaRPr kumimoji="1" lang="en-US" altLang="zh-CN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91019" y="2930234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气象徽章优点</a:t>
            </a:r>
            <a:endParaRPr kumimoji="1" lang="en-US" altLang="zh-CN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1860" y="1689758"/>
            <a:ext cx="1402948" cy="97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成本昂贵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站点粒度粗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上传频率低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公众参与感弱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1860" y="3366158"/>
            <a:ext cx="2172390" cy="97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价格低，尺寸小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循环充电，节能环保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测量粒度细，上传频率高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公众参与感强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任意多边形 2"/>
          <p:cNvSpPr>
            <a:spLocks/>
          </p:cNvSpPr>
          <p:nvPr/>
        </p:nvSpPr>
        <p:spPr bwMode="auto">
          <a:xfrm>
            <a:off x="3334747" y="1822430"/>
            <a:ext cx="474312" cy="477718"/>
          </a:xfrm>
          <a:custGeom>
            <a:avLst/>
            <a:gdLst>
              <a:gd name="T0" fmla="*/ 372653 w 746536"/>
              <a:gd name="T1" fmla="*/ 0 h 692122"/>
              <a:gd name="T2" fmla="*/ 745303 w 746536"/>
              <a:gd name="T3" fmla="*/ 319517 h 692122"/>
              <a:gd name="T4" fmla="*/ 447754 w 746536"/>
              <a:gd name="T5" fmla="*/ 632543 h 692122"/>
              <a:gd name="T6" fmla="*/ 446180 w 746536"/>
              <a:gd name="T7" fmla="*/ 632679 h 692122"/>
              <a:gd name="T8" fmla="*/ 450611 w 746536"/>
              <a:gd name="T9" fmla="*/ 635830 h 692122"/>
              <a:gd name="T10" fmla="*/ 457258 w 746536"/>
              <a:gd name="T11" fmla="*/ 651624 h 692122"/>
              <a:gd name="T12" fmla="*/ 372653 w 746536"/>
              <a:gd name="T13" fmla="*/ 692206 h 692122"/>
              <a:gd name="T14" fmla="*/ 288045 w 746536"/>
              <a:gd name="T15" fmla="*/ 651624 h 692122"/>
              <a:gd name="T16" fmla="*/ 294695 w 746536"/>
              <a:gd name="T17" fmla="*/ 635830 h 692122"/>
              <a:gd name="T18" fmla="*/ 299123 w 746536"/>
              <a:gd name="T19" fmla="*/ 632679 h 692122"/>
              <a:gd name="T20" fmla="*/ 297550 w 746536"/>
              <a:gd name="T21" fmla="*/ 632543 h 692122"/>
              <a:gd name="T22" fmla="*/ 0 w 746536"/>
              <a:gd name="T23" fmla="*/ 319517 h 692122"/>
              <a:gd name="T24" fmla="*/ 372653 w 746536"/>
              <a:gd name="T25" fmla="*/ 0 h 69212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46536" h="692122">
                <a:moveTo>
                  <a:pt x="373268" y="0"/>
                </a:moveTo>
                <a:cubicBezTo>
                  <a:pt x="579418" y="0"/>
                  <a:pt x="746536" y="143035"/>
                  <a:pt x="746536" y="319478"/>
                </a:cubicBezTo>
                <a:cubicBezTo>
                  <a:pt x="746536" y="473866"/>
                  <a:pt x="618587" y="602675"/>
                  <a:pt x="448495" y="632465"/>
                </a:cubicBezTo>
                <a:lnTo>
                  <a:pt x="446918" y="632601"/>
                </a:lnTo>
                <a:lnTo>
                  <a:pt x="451355" y="635752"/>
                </a:lnTo>
                <a:cubicBezTo>
                  <a:pt x="455643" y="640606"/>
                  <a:pt x="458014" y="645944"/>
                  <a:pt x="458014" y="651546"/>
                </a:cubicBezTo>
                <a:cubicBezTo>
                  <a:pt x="458014" y="673956"/>
                  <a:pt x="420072" y="692122"/>
                  <a:pt x="373268" y="692122"/>
                </a:cubicBezTo>
                <a:cubicBezTo>
                  <a:pt x="326464" y="692122"/>
                  <a:pt x="288522" y="673956"/>
                  <a:pt x="288522" y="651546"/>
                </a:cubicBezTo>
                <a:cubicBezTo>
                  <a:pt x="288522" y="645944"/>
                  <a:pt x="290894" y="640606"/>
                  <a:pt x="295182" y="635752"/>
                </a:cubicBezTo>
                <a:lnTo>
                  <a:pt x="299618" y="632601"/>
                </a:lnTo>
                <a:lnTo>
                  <a:pt x="298042" y="632465"/>
                </a:lnTo>
                <a:cubicBezTo>
                  <a:pt x="127949" y="602675"/>
                  <a:pt x="0" y="473866"/>
                  <a:pt x="0" y="319478"/>
                </a:cubicBezTo>
                <a:cubicBezTo>
                  <a:pt x="0" y="143035"/>
                  <a:pt x="167118" y="0"/>
                  <a:pt x="373268" y="0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7" name="组合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008" y="2435943"/>
            <a:ext cx="504452" cy="127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reeform 147"/>
          <p:cNvSpPr>
            <a:spLocks noEditPoints="1"/>
          </p:cNvSpPr>
          <p:nvPr/>
        </p:nvSpPr>
        <p:spPr bwMode="auto">
          <a:xfrm>
            <a:off x="3475182" y="1898266"/>
            <a:ext cx="187194" cy="294162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811616" y="1021223"/>
            <a:ext cx="3057247" cy="580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即使附近没有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官方监测站</a:t>
            </a:r>
            <a:endParaRPr kumimoji="1" lang="en-US" altLang="zh-CN" sz="14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我也可以为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公益环保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贡献一份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力量</a:t>
            </a:r>
            <a:endParaRPr kumimoji="1" lang="en-US" altLang="zh-CN" sz="14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屏幕快照 2016-08-02 下午4.08.5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05" y="1820383"/>
            <a:ext cx="951073" cy="110248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4395071" y="3076820"/>
            <a:ext cx="1005403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官方数据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不全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的位置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由我来</a:t>
            </a:r>
            <a:r>
              <a:rPr kumimoji="1"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监测</a:t>
            </a:r>
            <a:endParaRPr kumimoji="1"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9" name="图片 18" descr="屏幕快照 2016-08-02 下午4.13.4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461" y="1820383"/>
            <a:ext cx="908538" cy="1102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 descr="屏幕快照 2016-08-02 下午4.15.5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470" y="1820383"/>
            <a:ext cx="922143" cy="1102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矩形 27"/>
          <p:cNvSpPr/>
          <p:nvPr/>
        </p:nvSpPr>
        <p:spPr>
          <a:xfrm>
            <a:off x="5920153" y="3079558"/>
            <a:ext cx="1005403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监测数据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出现了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异常</a:t>
            </a:r>
            <a:endParaRPr kumimoji="1"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由</a:t>
            </a:r>
            <a:r>
              <a:rPr kumimoji="1"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我来</a:t>
            </a:r>
            <a:r>
              <a:rPr kumimoji="1"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记录</a:t>
            </a:r>
            <a:endParaRPr kumimoji="1"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375931" y="3079558"/>
            <a:ext cx="1005403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自己身边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冷暖晴雨</a:t>
            </a:r>
            <a:endParaRPr kumimoji="1"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由</a:t>
            </a:r>
            <a:r>
              <a:rPr kumimoji="1"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我来</a:t>
            </a:r>
            <a:r>
              <a:rPr kumimoji="1"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关注</a:t>
            </a:r>
            <a:endParaRPr kumimoji="1"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321974" y="4030955"/>
            <a:ext cx="40145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只要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积极参与</a:t>
            </a: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，每个人都是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公益环保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代言人</a:t>
            </a:r>
            <a:endParaRPr kumimoji="1" lang="en-US" altLang="zh-CN" sz="14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72732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3" name="任意多边形 34"/>
          <p:cNvSpPr>
            <a:spLocks/>
          </p:cNvSpPr>
          <p:nvPr/>
        </p:nvSpPr>
        <p:spPr bwMode="auto">
          <a:xfrm>
            <a:off x="1893094" y="2759869"/>
            <a:ext cx="5366147" cy="2447925"/>
          </a:xfrm>
          <a:custGeom>
            <a:avLst/>
            <a:gdLst>
              <a:gd name="T0" fmla="*/ 3576325 w 7155602"/>
              <a:gd name="T1" fmla="*/ 0 h 3263874"/>
              <a:gd name="T2" fmla="*/ 7150783 w 7155602"/>
              <a:gd name="T3" fmla="*/ 3227084 h 3263874"/>
              <a:gd name="T4" fmla="*/ 7152646 w 7155602"/>
              <a:gd name="T5" fmla="*/ 3263978 h 3263874"/>
              <a:gd name="T6" fmla="*/ 0 w 7155602"/>
              <a:gd name="T7" fmla="*/ 3263978 h 3263874"/>
              <a:gd name="T8" fmla="*/ 1863 w 7155602"/>
              <a:gd name="T9" fmla="*/ 3227084 h 3263874"/>
              <a:gd name="T10" fmla="*/ 3576325 w 7155602"/>
              <a:gd name="T11" fmla="*/ 0 h 32638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155602" h="3263874">
                <a:moveTo>
                  <a:pt x="3577801" y="0"/>
                </a:moveTo>
                <a:cubicBezTo>
                  <a:pt x="5438912" y="0"/>
                  <a:pt x="6969665" y="1414434"/>
                  <a:pt x="7153739" y="3226980"/>
                </a:cubicBezTo>
                <a:lnTo>
                  <a:pt x="7155602" y="3263874"/>
                </a:lnTo>
                <a:lnTo>
                  <a:pt x="0" y="3263874"/>
                </a:lnTo>
                <a:lnTo>
                  <a:pt x="1863" y="3226980"/>
                </a:lnTo>
                <a:cubicBezTo>
                  <a:pt x="185937" y="1414434"/>
                  <a:pt x="1716690" y="0"/>
                  <a:pt x="3577801" y="0"/>
                </a:cubicBez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10274" name="图片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456" y="3040857"/>
            <a:ext cx="4900613" cy="210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0275" name="组合 21"/>
          <p:cNvGrpSpPr>
            <a:grpSpLocks/>
          </p:cNvGrpSpPr>
          <p:nvPr/>
        </p:nvGrpSpPr>
        <p:grpSpPr bwMode="auto">
          <a:xfrm>
            <a:off x="6407944" y="3405187"/>
            <a:ext cx="425054" cy="453629"/>
            <a:chOff x="0" y="0"/>
            <a:chExt cx="1579866" cy="1685211"/>
          </a:xfrm>
        </p:grpSpPr>
        <p:grpSp>
          <p:nvGrpSpPr>
            <p:cNvPr id="310315" name="组合 16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310320" name="等腰三角形 13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21" name="等腰三角形 14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22" name="等腰三角形 15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310316" name="组合 17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310317" name="等腰三角形 1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8" name="等腰三角形 1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9" name="等腰三角形 2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grpSp>
        <p:nvGrpSpPr>
          <p:cNvPr id="310276" name="组合 22"/>
          <p:cNvGrpSpPr>
            <a:grpSpLocks/>
          </p:cNvGrpSpPr>
          <p:nvPr/>
        </p:nvGrpSpPr>
        <p:grpSpPr bwMode="auto">
          <a:xfrm>
            <a:off x="2008585" y="4336257"/>
            <a:ext cx="151209" cy="160735"/>
            <a:chOff x="0" y="0"/>
            <a:chExt cx="1579866" cy="1685211"/>
          </a:xfrm>
        </p:grpSpPr>
        <p:grpSp>
          <p:nvGrpSpPr>
            <p:cNvPr id="310307" name="组合 23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310312" name="等腰三角形 2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3" name="等腰三角形 2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4" name="等腰三角形 3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310308" name="组合 24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310309" name="等腰三角形 25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0" name="等腰三角形 26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1" name="等腰三角形 27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sp>
        <p:nvSpPr>
          <p:cNvPr id="310277" name="文本框 35"/>
          <p:cNvSpPr txBox="1">
            <a:spLocks noChangeArrowheads="1"/>
          </p:cNvSpPr>
          <p:nvPr/>
        </p:nvSpPr>
        <p:spPr bwMode="auto">
          <a:xfrm>
            <a:off x="2228869" y="1225647"/>
            <a:ext cx="4655306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公益云图</a:t>
            </a:r>
            <a:r>
              <a:rPr kumimoji="0" lang="en-US" altLang="zh-CN" sz="40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sz="40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共创环保</a:t>
            </a:r>
            <a:endParaRPr kumimoji="0" lang="zh-CN" altLang="en-US" sz="40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78" name="矩形 36"/>
          <p:cNvSpPr>
            <a:spLocks noChangeArrowheads="1"/>
          </p:cNvSpPr>
          <p:nvPr/>
        </p:nvSpPr>
        <p:spPr bwMode="auto">
          <a:xfrm>
            <a:off x="2506063" y="2093916"/>
            <a:ext cx="4139803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ctr" eaLnBrk="1" hangingPunct="1"/>
            <a:r>
              <a:rPr lang="en-US" altLang="zh-CN" dirty="0" smtClean="0">
                <a:solidFill>
                  <a:srgbClr val="404040"/>
                </a:solidFill>
                <a:latin typeface="Hiragino Sans GB W3"/>
                <a:ea typeface="Hiragino Sans GB W3"/>
                <a:cs typeface="Hiragino Sans GB W3"/>
              </a:rPr>
              <a:t>You for All      All for You</a:t>
            </a:r>
            <a:endParaRPr lang="zh-CN" altLang="en-US" dirty="0">
              <a:solidFill>
                <a:srgbClr val="40404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310279" name="组合 38"/>
          <p:cNvGrpSpPr>
            <a:grpSpLocks/>
          </p:cNvGrpSpPr>
          <p:nvPr/>
        </p:nvGrpSpPr>
        <p:grpSpPr bwMode="auto">
          <a:xfrm>
            <a:off x="6752035" y="3062288"/>
            <a:ext cx="151209" cy="161925"/>
            <a:chOff x="0" y="0"/>
            <a:chExt cx="1579866" cy="1685211"/>
          </a:xfrm>
        </p:grpSpPr>
        <p:grpSp>
          <p:nvGrpSpPr>
            <p:cNvPr id="310299" name="组合 39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310304" name="等腰三角形 44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05" name="等腰三角形 45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06" name="等腰三角形 46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310300" name="组合 40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310301" name="等腰三角形 41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02" name="等腰三角形 42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03" name="等腰三角形 43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cxnSp>
        <p:nvCxnSpPr>
          <p:cNvPr id="310280" name="直接连接符 48"/>
          <p:cNvCxnSpPr>
            <a:cxnSpLocks noChangeShapeType="1"/>
          </p:cNvCxnSpPr>
          <p:nvPr/>
        </p:nvCxnSpPr>
        <p:spPr bwMode="auto">
          <a:xfrm>
            <a:off x="3293269" y="3398044"/>
            <a:ext cx="604838" cy="604838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1" name="直接连接符 49"/>
          <p:cNvCxnSpPr>
            <a:cxnSpLocks noChangeShapeType="1"/>
          </p:cNvCxnSpPr>
          <p:nvPr/>
        </p:nvCxnSpPr>
        <p:spPr bwMode="auto">
          <a:xfrm flipV="1">
            <a:off x="2595563" y="4002881"/>
            <a:ext cx="1302544" cy="6572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2" name="直接连接符 52"/>
          <p:cNvCxnSpPr>
            <a:cxnSpLocks noChangeShapeType="1"/>
          </p:cNvCxnSpPr>
          <p:nvPr/>
        </p:nvCxnSpPr>
        <p:spPr bwMode="auto">
          <a:xfrm flipV="1">
            <a:off x="3127772" y="4002882"/>
            <a:ext cx="770334" cy="114061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3" name="直接连接符 55"/>
          <p:cNvCxnSpPr>
            <a:cxnSpLocks noChangeShapeType="1"/>
          </p:cNvCxnSpPr>
          <p:nvPr/>
        </p:nvCxnSpPr>
        <p:spPr bwMode="auto">
          <a:xfrm>
            <a:off x="3794523" y="3402806"/>
            <a:ext cx="102394" cy="60007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4" name="直接连接符 58"/>
          <p:cNvCxnSpPr>
            <a:cxnSpLocks noChangeShapeType="1"/>
          </p:cNvCxnSpPr>
          <p:nvPr/>
        </p:nvCxnSpPr>
        <p:spPr bwMode="auto">
          <a:xfrm>
            <a:off x="3899297" y="4002882"/>
            <a:ext cx="657225" cy="114061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5" name="直接连接符 61"/>
          <p:cNvCxnSpPr>
            <a:cxnSpLocks noChangeShapeType="1"/>
          </p:cNvCxnSpPr>
          <p:nvPr/>
        </p:nvCxnSpPr>
        <p:spPr bwMode="auto">
          <a:xfrm flipH="1">
            <a:off x="6236494" y="4792266"/>
            <a:ext cx="121444" cy="351234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6" name="直接连接符 65"/>
          <p:cNvCxnSpPr>
            <a:cxnSpLocks noChangeShapeType="1"/>
          </p:cNvCxnSpPr>
          <p:nvPr/>
        </p:nvCxnSpPr>
        <p:spPr bwMode="auto">
          <a:xfrm flipH="1">
            <a:off x="2605088" y="3402806"/>
            <a:ext cx="685800" cy="125730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7" name="直接连接符 68"/>
          <p:cNvCxnSpPr>
            <a:cxnSpLocks noChangeShapeType="1"/>
          </p:cNvCxnSpPr>
          <p:nvPr/>
        </p:nvCxnSpPr>
        <p:spPr bwMode="auto">
          <a:xfrm flipH="1" flipV="1">
            <a:off x="2602707" y="4660107"/>
            <a:ext cx="522685" cy="488156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8" name="直接连接符 71"/>
          <p:cNvCxnSpPr>
            <a:cxnSpLocks noChangeShapeType="1"/>
          </p:cNvCxnSpPr>
          <p:nvPr/>
        </p:nvCxnSpPr>
        <p:spPr bwMode="auto">
          <a:xfrm>
            <a:off x="3294460" y="3402806"/>
            <a:ext cx="497681" cy="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289" name="椭圆 74"/>
          <p:cNvSpPr>
            <a:spLocks noChangeArrowheads="1"/>
          </p:cNvSpPr>
          <p:nvPr/>
        </p:nvSpPr>
        <p:spPr bwMode="auto">
          <a:xfrm>
            <a:off x="3876676" y="3983832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0" name="椭圆 75"/>
          <p:cNvSpPr>
            <a:spLocks noChangeArrowheads="1"/>
          </p:cNvSpPr>
          <p:nvPr/>
        </p:nvSpPr>
        <p:spPr bwMode="auto">
          <a:xfrm>
            <a:off x="3765947" y="3377803"/>
            <a:ext cx="51197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1" name="椭圆 76"/>
          <p:cNvSpPr>
            <a:spLocks noChangeArrowheads="1"/>
          </p:cNvSpPr>
          <p:nvPr/>
        </p:nvSpPr>
        <p:spPr bwMode="auto">
          <a:xfrm>
            <a:off x="2593182" y="4635104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2" name="椭圆 77"/>
          <p:cNvSpPr>
            <a:spLocks noChangeArrowheads="1"/>
          </p:cNvSpPr>
          <p:nvPr/>
        </p:nvSpPr>
        <p:spPr bwMode="auto">
          <a:xfrm>
            <a:off x="3107532" y="5118498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3" name="椭圆 78"/>
          <p:cNvSpPr>
            <a:spLocks noChangeArrowheads="1"/>
          </p:cNvSpPr>
          <p:nvPr/>
        </p:nvSpPr>
        <p:spPr bwMode="auto">
          <a:xfrm>
            <a:off x="3269457" y="3383757"/>
            <a:ext cx="50006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310294" name="直接连接符 82"/>
          <p:cNvCxnSpPr>
            <a:cxnSpLocks noChangeShapeType="1"/>
          </p:cNvCxnSpPr>
          <p:nvPr/>
        </p:nvCxnSpPr>
        <p:spPr bwMode="auto">
          <a:xfrm flipH="1" flipV="1">
            <a:off x="6349603" y="4792266"/>
            <a:ext cx="336947" cy="110728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95" name="直接连接符 85"/>
          <p:cNvCxnSpPr>
            <a:cxnSpLocks noChangeShapeType="1"/>
          </p:cNvCxnSpPr>
          <p:nvPr/>
        </p:nvCxnSpPr>
        <p:spPr bwMode="auto">
          <a:xfrm flipV="1">
            <a:off x="6611541" y="4902994"/>
            <a:ext cx="72628" cy="24526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96" name="直接连接符 91"/>
          <p:cNvCxnSpPr>
            <a:cxnSpLocks noChangeShapeType="1"/>
          </p:cNvCxnSpPr>
          <p:nvPr/>
        </p:nvCxnSpPr>
        <p:spPr bwMode="auto">
          <a:xfrm flipH="1" flipV="1">
            <a:off x="6357937" y="4794648"/>
            <a:ext cx="234554" cy="348853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297" name="椭圆 99"/>
          <p:cNvSpPr>
            <a:spLocks noChangeArrowheads="1"/>
          </p:cNvSpPr>
          <p:nvPr/>
        </p:nvSpPr>
        <p:spPr bwMode="auto">
          <a:xfrm>
            <a:off x="6335316" y="4789885"/>
            <a:ext cx="51197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8" name="椭圆 100"/>
          <p:cNvSpPr>
            <a:spLocks noChangeArrowheads="1"/>
          </p:cNvSpPr>
          <p:nvPr/>
        </p:nvSpPr>
        <p:spPr bwMode="auto">
          <a:xfrm>
            <a:off x="6663929" y="4883944"/>
            <a:ext cx="50006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950918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76760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若愚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5" name="image67.png" descr="zh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4266" y="1017083"/>
            <a:ext cx="1484530" cy="14845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6" name="Shape 1257"/>
          <p:cNvSpPr/>
          <p:nvPr/>
        </p:nvSpPr>
        <p:spPr>
          <a:xfrm>
            <a:off x="4669508" y="1353612"/>
            <a:ext cx="2057957" cy="754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 b="1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24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张宏伦</a:t>
            </a:r>
          </a:p>
          <a:p>
            <a:pPr>
              <a:spcBef>
                <a:spcPts val="600"/>
              </a:spcBef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>
                <a:latin typeface="Hiragino Sans GB W3"/>
                <a:ea typeface="Hiragino Sans GB W3"/>
                <a:cs typeface="Hiragino Sans GB W3"/>
              </a:rPr>
              <a:t>上海交通大学直博在读</a:t>
            </a:r>
          </a:p>
        </p:txBody>
      </p:sp>
      <p:sp>
        <p:nvSpPr>
          <p:cNvPr id="6" name="矩形 5"/>
          <p:cNvSpPr/>
          <p:nvPr/>
        </p:nvSpPr>
        <p:spPr>
          <a:xfrm>
            <a:off x="1383396" y="3445621"/>
            <a:ext cx="64460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可视化网页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 </a:t>
            </a:r>
            <a:r>
              <a:rPr kumimoji="1" lang="en-US" altLang="zh-CN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  <a:hlinkClick r:id="rId3"/>
              </a:rPr>
              <a:t>http://zhanghonglun.cn/picloud</a:t>
            </a:r>
            <a:endParaRPr kumimoji="1" lang="en-US" altLang="zh-CN" sz="14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51316" y="2842241"/>
            <a:ext cx="62856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淘盘资料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  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  <a:hlinkClick r:id="rId4"/>
              </a:rPr>
              <a:t>http://</a:t>
            </a:r>
            <a:r>
              <a:rPr kumimoji="1"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  <a:hlinkClick r:id="rId4"/>
              </a:rPr>
              <a:t>yunpan.taobao.com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  <a:hlinkClick r:id="rId4"/>
              </a:rPr>
              <a:t>/home/</a:t>
            </a:r>
            <a:r>
              <a:rPr kumimoji="1"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  <a:hlinkClick r:id="rId4"/>
              </a:rPr>
              <a:t>file.htm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  <a:hlinkClick r:id="rId4"/>
              </a:rPr>
              <a:t>#/</a:t>
            </a: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  <a:hlinkClick r:id="rId4"/>
              </a:rPr>
              <a:t>天池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  <a:hlinkClick r:id="rId4"/>
              </a:rPr>
              <a:t>-</a:t>
            </a: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  <a:hlinkClick r:id="rId4"/>
              </a:rPr>
              <a:t>公益云图</a:t>
            </a:r>
            <a:endParaRPr kumimoji="1"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17527" y="3795971"/>
            <a:ext cx="47927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  <a:hlinkClick r:id="rId5"/>
              </a:rPr>
              <a:t>空气质量和降雨动态关联</a:t>
            </a:r>
            <a:r>
              <a:rPr kumimoji="1"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 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  <a:hlinkClick r:id="rId6"/>
              </a:rPr>
              <a:t>空气质量和风力风向动态关联</a:t>
            </a:r>
            <a:endParaRPr kumimoji="1" lang="en-US" altLang="zh-CN" sz="14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381996" y="3795971"/>
            <a:ext cx="11824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可视化</a:t>
            </a: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视频</a:t>
            </a:r>
            <a:endParaRPr kumimoji="1" lang="en-US" altLang="zh-CN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72417" y="4105269"/>
            <a:ext cx="64460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项目代码</a:t>
            </a:r>
            <a:r>
              <a:rPr kumimoji="1" lang="en-US" altLang="zh-CN" sz="1400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en-US" altLang="zh-CN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en-US" altLang="zh-CN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  <a:hlinkClick r:id="rId7"/>
              </a:rPr>
              <a:t>https</a:t>
            </a:r>
            <a:r>
              <a:rPr kumimoji="1" lang="en-US" altLang="zh-CN" sz="1400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  <a:hlinkClick r:id="rId7"/>
              </a:rPr>
              <a:t>://github.com/HonlanWork/public-interest-cloud</a:t>
            </a:r>
            <a:endParaRPr kumimoji="1" lang="en-US" altLang="zh-CN" sz="14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85395" y="3162755"/>
            <a:ext cx="5270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包括汇总高清可视化大图以及说明、可视化图片详情、解说视频</a:t>
            </a:r>
            <a:endParaRPr kumimoji="1" lang="en-US" altLang="zh-CN" sz="12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588806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环境问题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635484665763339844584212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87" y="1257553"/>
            <a:ext cx="2241176" cy="13710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78680" y="2746928"/>
            <a:ext cx="106182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dirty="0">
                <a:latin typeface="Hiragino Sans GB W3"/>
                <a:ea typeface="Hiragino Sans GB W3"/>
                <a:cs typeface="Hiragino Sans GB W3"/>
              </a:rPr>
              <a:t>雾霾肆虐</a:t>
            </a:r>
            <a:endParaRPr kumimoji="1" lang="en-US" altLang="zh-CN" dirty="0" smtClean="0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f012c86564967e37a5ae5fa19e66776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34" y="1257553"/>
            <a:ext cx="1848971" cy="1380950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6182265" y="2749170"/>
            <a:ext cx="106182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dirty="0">
                <a:latin typeface="Hiragino Sans GB W3"/>
                <a:ea typeface="Hiragino Sans GB W3"/>
                <a:cs typeface="Hiragino Sans GB W3"/>
              </a:rPr>
              <a:t>水质恶化</a:t>
            </a:r>
            <a:endParaRPr kumimoji="1" lang="en-US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36054" y="3104894"/>
            <a:ext cx="2005853" cy="5062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2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015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北京雾霾天达半年</a:t>
            </a: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重污染天数超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个月</a:t>
            </a: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717236" y="3107135"/>
            <a:ext cx="2005853" cy="5062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中国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29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城市水质报告</a:t>
            </a: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48%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存在不合格情况</a:t>
            </a: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17947" y="4040450"/>
            <a:ext cx="4899419" cy="39241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没有了</a:t>
            </a:r>
            <a:r>
              <a:rPr lang="en-US" altLang="zh-CN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</a:t>
            </a:r>
            <a:r>
              <a:rPr lang="en-US" altLang="zh-CN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lang="en-US" altLang="zh-CN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水</a:t>
            </a:r>
            <a:r>
              <a:rPr lang="zh-CN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我们还剩下些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chemeClr val="accent6">
                    <a:lumMod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什么</a:t>
            </a:r>
          </a:p>
        </p:txBody>
      </p:sp>
    </p:spTree>
    <p:extLst>
      <p:ext uri="{BB962C8B-B14F-4D97-AF65-F5344CB8AC3E}">
        <p14:creationId xmlns:p14="http://schemas.microsoft.com/office/powerpoint/2010/main" val="46400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16"/>
          <p:cNvSpPr>
            <a:spLocks noChangeArrowheads="1"/>
          </p:cNvSpPr>
          <p:nvPr/>
        </p:nvSpPr>
        <p:spPr bwMode="auto">
          <a:xfrm>
            <a:off x="1115950" y="2253701"/>
            <a:ext cx="572624" cy="572624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/>
          <a:p>
            <a:pPr algn="ctr" defTabSz="542925" eaLnBrk="1" hangingPunct="1"/>
            <a:endParaRPr lang="id-ID" sz="210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3868643" y="2238876"/>
            <a:ext cx="572624" cy="572624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/>
          <a:p>
            <a:pPr algn="ctr" defTabSz="542925" eaLnBrk="1" hangingPunct="1"/>
            <a:endParaRPr lang="id-ID" sz="210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环境问题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1917" y="1254801"/>
            <a:ext cx="2920953" cy="39241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应当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也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必须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做到</a:t>
            </a:r>
            <a:endParaRPr lang="zh-CN" altLang="en-US" sz="2100" dirty="0">
              <a:solidFill>
                <a:schemeClr val="accent1">
                  <a:lumMod val="50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66183" y="2317409"/>
            <a:ext cx="754053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理解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10376" y="2296942"/>
            <a:ext cx="754053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31895" y="2317409"/>
            <a:ext cx="754053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6590162" y="2250512"/>
            <a:ext cx="572624" cy="572624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/>
          <a:p>
            <a:pPr algn="ctr" defTabSz="542925" eaLnBrk="1" hangingPunct="1"/>
            <a:endParaRPr lang="id-ID" sz="210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Freeform 28"/>
          <p:cNvSpPr>
            <a:spLocks/>
          </p:cNvSpPr>
          <p:nvPr/>
        </p:nvSpPr>
        <p:spPr bwMode="auto">
          <a:xfrm>
            <a:off x="6731708" y="2402553"/>
            <a:ext cx="317681" cy="266372"/>
          </a:xfrm>
          <a:custGeom>
            <a:avLst/>
            <a:gdLst>
              <a:gd name="T0" fmla="*/ 2147483647 w 498"/>
              <a:gd name="T1" fmla="*/ 2147483647 h 418"/>
              <a:gd name="T2" fmla="*/ 2147483647 w 498"/>
              <a:gd name="T3" fmla="*/ 2147483647 h 418"/>
              <a:gd name="T4" fmla="*/ 2147483647 w 498"/>
              <a:gd name="T5" fmla="*/ 2147483647 h 418"/>
              <a:gd name="T6" fmla="*/ 2147483647 w 498"/>
              <a:gd name="T7" fmla="*/ 2147483647 h 418"/>
              <a:gd name="T8" fmla="*/ 2147483647 w 498"/>
              <a:gd name="T9" fmla="*/ 2147483647 h 418"/>
              <a:gd name="T10" fmla="*/ 2147483647 w 498"/>
              <a:gd name="T11" fmla="*/ 2147483647 h 418"/>
              <a:gd name="T12" fmla="*/ 2147483647 w 498"/>
              <a:gd name="T13" fmla="*/ 2147483647 h 418"/>
              <a:gd name="T14" fmla="*/ 2147483647 w 498"/>
              <a:gd name="T15" fmla="*/ 2147483647 h 418"/>
              <a:gd name="T16" fmla="*/ 2147483647 w 498"/>
              <a:gd name="T17" fmla="*/ 2147483647 h 418"/>
              <a:gd name="T18" fmla="*/ 2147483647 w 498"/>
              <a:gd name="T19" fmla="*/ 2147483647 h 4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Freeform 193"/>
          <p:cNvSpPr>
            <a:spLocks noEditPoints="1"/>
          </p:cNvSpPr>
          <p:nvPr/>
        </p:nvSpPr>
        <p:spPr bwMode="auto">
          <a:xfrm>
            <a:off x="4043831" y="2393655"/>
            <a:ext cx="233699" cy="328319"/>
          </a:xfrm>
          <a:custGeom>
            <a:avLst/>
            <a:gdLst>
              <a:gd name="T0" fmla="*/ 2147483647 w 15"/>
              <a:gd name="T1" fmla="*/ 0 h 21"/>
              <a:gd name="T2" fmla="*/ 2147483647 w 15"/>
              <a:gd name="T3" fmla="*/ 0 h 21"/>
              <a:gd name="T4" fmla="*/ 0 w 15"/>
              <a:gd name="T5" fmla="*/ 2147483647 h 21"/>
              <a:gd name="T6" fmla="*/ 0 w 15"/>
              <a:gd name="T7" fmla="*/ 2147483647 h 21"/>
              <a:gd name="T8" fmla="*/ 2147483647 w 15"/>
              <a:gd name="T9" fmla="*/ 2147483647 h 21"/>
              <a:gd name="T10" fmla="*/ 2147483647 w 15"/>
              <a:gd name="T11" fmla="*/ 2147483647 h 21"/>
              <a:gd name="T12" fmla="*/ 2147483647 w 15"/>
              <a:gd name="T13" fmla="*/ 2147483647 h 21"/>
              <a:gd name="T14" fmla="*/ 2147483647 w 15"/>
              <a:gd name="T15" fmla="*/ 2147483647 h 21"/>
              <a:gd name="T16" fmla="*/ 2147483647 w 15"/>
              <a:gd name="T17" fmla="*/ 2147483647 h 21"/>
              <a:gd name="T18" fmla="*/ 2147483647 w 15"/>
              <a:gd name="T19" fmla="*/ 2147483647 h 21"/>
              <a:gd name="T20" fmla="*/ 2147483647 w 15"/>
              <a:gd name="T21" fmla="*/ 2147483647 h 21"/>
              <a:gd name="T22" fmla="*/ 2147483647 w 15"/>
              <a:gd name="T23" fmla="*/ 0 h 21"/>
              <a:gd name="T24" fmla="*/ 2147483647 w 15"/>
              <a:gd name="T25" fmla="*/ 2147483647 h 21"/>
              <a:gd name="T26" fmla="*/ 2147483647 w 15"/>
              <a:gd name="T27" fmla="*/ 2147483647 h 21"/>
              <a:gd name="T28" fmla="*/ 2147483647 w 15"/>
              <a:gd name="T29" fmla="*/ 2147483647 h 21"/>
              <a:gd name="T30" fmla="*/ 2147483647 w 15"/>
              <a:gd name="T31" fmla="*/ 2147483647 h 21"/>
              <a:gd name="T32" fmla="*/ 2147483647 w 15"/>
              <a:gd name="T33" fmla="*/ 2147483647 h 21"/>
              <a:gd name="T34" fmla="*/ 2147483647 w 15"/>
              <a:gd name="T35" fmla="*/ 2147483647 h 21"/>
              <a:gd name="T36" fmla="*/ 2147483647 w 15"/>
              <a:gd name="T37" fmla="*/ 2147483647 h 21"/>
              <a:gd name="T38" fmla="*/ 2147483647 w 15"/>
              <a:gd name="T39" fmla="*/ 2147483647 h 21"/>
              <a:gd name="T40" fmla="*/ 2147483647 w 15"/>
              <a:gd name="T41" fmla="*/ 2147483647 h 21"/>
              <a:gd name="T42" fmla="*/ 2147483647 w 15"/>
              <a:gd name="T43" fmla="*/ 2147483647 h 21"/>
              <a:gd name="T44" fmla="*/ 2147483647 w 15"/>
              <a:gd name="T45" fmla="*/ 2147483647 h 21"/>
              <a:gd name="T46" fmla="*/ 2147483647 w 15"/>
              <a:gd name="T47" fmla="*/ 2147483647 h 21"/>
              <a:gd name="T48" fmla="*/ 2147483647 w 15"/>
              <a:gd name="T49" fmla="*/ 2147483647 h 21"/>
              <a:gd name="T50" fmla="*/ 2147483647 w 15"/>
              <a:gd name="T51" fmla="*/ 2147483647 h 21"/>
              <a:gd name="T52" fmla="*/ 2147483647 w 15"/>
              <a:gd name="T53" fmla="*/ 2147483647 h 21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" h="21">
                <a:moveTo>
                  <a:pt x="14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0" y="14"/>
                  <a:pt x="1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7" y="21"/>
                  <a:pt x="7" y="21"/>
                  <a:pt x="7" y="21"/>
                </a:cubicBezTo>
                <a:cubicBezTo>
                  <a:pt x="11" y="14"/>
                  <a:pt x="11" y="14"/>
                  <a:pt x="11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5" y="13"/>
                  <a:pt x="15" y="12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4" y="0"/>
                  <a:pt x="14" y="0"/>
                </a:cubicBezTo>
                <a:close/>
                <a:moveTo>
                  <a:pt x="7" y="13"/>
                </a:moveTo>
                <a:cubicBezTo>
                  <a:pt x="7" y="13"/>
                  <a:pt x="6" y="13"/>
                  <a:pt x="6" y="12"/>
                </a:cubicBezTo>
                <a:cubicBezTo>
                  <a:pt x="6" y="12"/>
                  <a:pt x="7" y="11"/>
                  <a:pt x="7" y="11"/>
                </a:cubicBezTo>
                <a:cubicBezTo>
                  <a:pt x="8" y="11"/>
                  <a:pt x="8" y="12"/>
                  <a:pt x="8" y="12"/>
                </a:cubicBezTo>
                <a:cubicBezTo>
                  <a:pt x="8" y="13"/>
                  <a:pt x="8" y="13"/>
                  <a:pt x="7" y="13"/>
                </a:cubicBezTo>
                <a:close/>
                <a:moveTo>
                  <a:pt x="10" y="7"/>
                </a:moveTo>
                <a:cubicBezTo>
                  <a:pt x="8" y="10"/>
                  <a:pt x="8" y="10"/>
                  <a:pt x="8" y="10"/>
                </a:cubicBezTo>
                <a:cubicBezTo>
                  <a:pt x="7" y="11"/>
                  <a:pt x="6" y="10"/>
                  <a:pt x="6" y="9"/>
                </a:cubicBezTo>
                <a:cubicBezTo>
                  <a:pt x="8" y="6"/>
                  <a:pt x="8" y="6"/>
                  <a:pt x="8" y="6"/>
                </a:cubicBezTo>
                <a:cubicBezTo>
                  <a:pt x="9" y="5"/>
                  <a:pt x="8" y="4"/>
                  <a:pt x="7" y="4"/>
                </a:cubicBezTo>
                <a:cubicBezTo>
                  <a:pt x="6" y="4"/>
                  <a:pt x="5" y="4"/>
                  <a:pt x="5" y="5"/>
                </a:cubicBezTo>
                <a:cubicBezTo>
                  <a:pt x="4" y="5"/>
                  <a:pt x="4" y="4"/>
                  <a:pt x="4" y="3"/>
                </a:cubicBezTo>
                <a:cubicBezTo>
                  <a:pt x="4" y="2"/>
                  <a:pt x="6" y="2"/>
                  <a:pt x="7" y="2"/>
                </a:cubicBezTo>
                <a:cubicBezTo>
                  <a:pt x="9" y="2"/>
                  <a:pt x="11" y="3"/>
                  <a:pt x="11" y="5"/>
                </a:cubicBezTo>
                <a:cubicBezTo>
                  <a:pt x="11" y="6"/>
                  <a:pt x="10" y="7"/>
                  <a:pt x="10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Freeform 147"/>
          <p:cNvSpPr>
            <a:spLocks noEditPoints="1"/>
          </p:cNvSpPr>
          <p:nvPr/>
        </p:nvSpPr>
        <p:spPr bwMode="auto">
          <a:xfrm>
            <a:off x="1288862" y="2345210"/>
            <a:ext cx="244475" cy="384175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5782" y="2983305"/>
            <a:ext cx="1556836" cy="1119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站点地理分布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指标关联分析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超标事件检测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重点站点识别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832413" y="2983305"/>
            <a:ext cx="1556836" cy="1119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工业污染排放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城市快速发展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居民活动加剧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环保意识淡泊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538968" y="2983305"/>
            <a:ext cx="1569660" cy="1119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降雨改善空气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风和空气质量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普及环保观念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公众共创环保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23720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我们的努力</a:t>
            </a:r>
            <a:endParaRPr kumimoji="0" lang="zh-CN" altLang="en-US" sz="4000" dirty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36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系统框架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5019" y="908539"/>
            <a:ext cx="1179323" cy="600949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数据共创</a:t>
            </a:r>
            <a:endParaRPr kumimoji="1" lang="zh-CN" altLang="en-US" sz="16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5019" y="2381698"/>
            <a:ext cx="1179323" cy="600949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数据表达</a:t>
            </a:r>
            <a:endParaRPr kumimoji="1" lang="zh-CN" altLang="en-US" sz="16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5019" y="3331923"/>
            <a:ext cx="1179323" cy="600949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数据感知</a:t>
            </a:r>
            <a:endParaRPr kumimoji="1" lang="zh-CN" altLang="en-US" sz="16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35019" y="4122615"/>
            <a:ext cx="1179323" cy="600949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数据治理</a:t>
            </a:r>
            <a:endParaRPr kumimoji="1" lang="zh-CN" altLang="en-US" sz="16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5" name="上箭头 24"/>
          <p:cNvSpPr/>
          <p:nvPr/>
        </p:nvSpPr>
        <p:spPr>
          <a:xfrm>
            <a:off x="7869711" y="908539"/>
            <a:ext cx="771096" cy="3852386"/>
          </a:xfrm>
          <a:prstGeom prst="upArrow">
            <a:avLst/>
          </a:prstGeom>
          <a:gradFill flip="none" rotWithShape="1">
            <a:gsLst>
              <a:gs pos="0">
                <a:srgbClr val="5090A9"/>
              </a:gs>
              <a:gs pos="100000">
                <a:srgbClr val="91A368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US" altLang="zh-CN" sz="1600" dirty="0" smtClean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 smtClean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 smtClean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 smtClean="0">
              <a:latin typeface="Hiragino Sans GB W3"/>
              <a:ea typeface="Hiragino Sans GB W3"/>
              <a:cs typeface="Hiragino Sans GB W3"/>
            </a:endParaRPr>
          </a:p>
          <a:p>
            <a:r>
              <a:rPr lang="zh-CN" altLang="en-US" sz="1600" dirty="0" smtClean="0">
                <a:latin typeface="Hiragino Sans GB W3"/>
                <a:ea typeface="Hiragino Sans GB W3"/>
                <a:cs typeface="Hiragino Sans GB W3"/>
              </a:rPr>
              <a:t>数据流</a:t>
            </a:r>
            <a:endParaRPr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6" name="罐形 25"/>
          <p:cNvSpPr/>
          <p:nvPr/>
        </p:nvSpPr>
        <p:spPr>
          <a:xfrm>
            <a:off x="6947949" y="908539"/>
            <a:ext cx="822960" cy="476227"/>
          </a:xfrm>
          <a:prstGeom prst="can">
            <a:avLst/>
          </a:prstGeom>
          <a:solidFill>
            <a:srgbClr val="5291A7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600" dirty="0" smtClean="0">
                <a:latin typeface="Hiragino Sans GB W3"/>
                <a:ea typeface="Hiragino Sans GB W3"/>
                <a:cs typeface="Hiragino Sans GB W3"/>
              </a:rPr>
              <a:t>应用</a:t>
            </a:r>
            <a:endParaRPr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7" name="罐形 26"/>
          <p:cNvSpPr/>
          <p:nvPr/>
        </p:nvSpPr>
        <p:spPr>
          <a:xfrm>
            <a:off x="6947949" y="4074263"/>
            <a:ext cx="822960" cy="686663"/>
          </a:xfrm>
          <a:prstGeom prst="can">
            <a:avLst/>
          </a:prstGeom>
          <a:solidFill>
            <a:srgbClr val="8DA26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400" dirty="0" smtClean="0">
                <a:latin typeface="Hiragino Sans GB W3"/>
                <a:ea typeface="Hiragino Sans GB W3"/>
                <a:cs typeface="Hiragino Sans GB W3"/>
              </a:rPr>
              <a:t>原始</a:t>
            </a:r>
            <a:endParaRPr lang="en-US" altLang="zh-CN" sz="1400" dirty="0" smtClean="0"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latin typeface="Hiragino Sans GB W3"/>
                <a:ea typeface="Hiragino Sans GB W3"/>
                <a:cs typeface="Hiragino Sans GB W3"/>
              </a:rPr>
              <a:t>数据</a:t>
            </a:r>
            <a:endParaRPr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" name="罐形 27"/>
          <p:cNvSpPr/>
          <p:nvPr/>
        </p:nvSpPr>
        <p:spPr>
          <a:xfrm>
            <a:off x="6947949" y="1962197"/>
            <a:ext cx="822960" cy="686664"/>
          </a:xfrm>
          <a:prstGeom prst="can">
            <a:avLst/>
          </a:prstGeom>
          <a:solidFill>
            <a:srgbClr val="629597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400" dirty="0" smtClean="0">
                <a:latin typeface="Hiragino Sans GB W3"/>
                <a:ea typeface="Hiragino Sans GB W3"/>
                <a:cs typeface="Hiragino Sans GB W3"/>
              </a:rPr>
              <a:t>交互</a:t>
            </a:r>
            <a:endParaRPr lang="en-US" altLang="zh-CN" sz="1400" dirty="0" smtClean="0"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latin typeface="Hiragino Sans GB W3"/>
                <a:ea typeface="Hiragino Sans GB W3"/>
                <a:cs typeface="Hiragino Sans GB W3"/>
              </a:rPr>
              <a:t>图表</a:t>
            </a:r>
            <a:endParaRPr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9" name="罐形 28"/>
          <p:cNvSpPr/>
          <p:nvPr/>
        </p:nvSpPr>
        <p:spPr>
          <a:xfrm>
            <a:off x="6947949" y="3495032"/>
            <a:ext cx="822960" cy="496222"/>
          </a:xfrm>
          <a:prstGeom prst="can">
            <a:avLst/>
          </a:prstGeom>
          <a:solidFill>
            <a:srgbClr val="7E9D7B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600" dirty="0" smtClean="0">
                <a:latin typeface="Hiragino Sans GB W3"/>
                <a:ea typeface="Hiragino Sans GB W3"/>
                <a:cs typeface="Hiragino Sans GB W3"/>
              </a:rPr>
              <a:t>信息</a:t>
            </a:r>
            <a:endParaRPr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2" name="罐形 31"/>
          <p:cNvSpPr/>
          <p:nvPr/>
        </p:nvSpPr>
        <p:spPr>
          <a:xfrm>
            <a:off x="6947949" y="2947728"/>
            <a:ext cx="822960" cy="459216"/>
          </a:xfrm>
          <a:prstGeom prst="can">
            <a:avLst/>
          </a:prstGeom>
          <a:solidFill>
            <a:srgbClr val="709987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600" dirty="0" smtClean="0">
                <a:latin typeface="Hiragino Sans GB W3"/>
                <a:ea typeface="Hiragino Sans GB W3"/>
                <a:cs typeface="Hiragino Sans GB W3"/>
              </a:rPr>
              <a:t>知识</a:t>
            </a:r>
            <a:endParaRPr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2007116" y="908539"/>
            <a:ext cx="4739968" cy="1396990"/>
          </a:xfrm>
          <a:prstGeom prst="roundRect">
            <a:avLst/>
          </a:prstGeom>
          <a:noFill/>
          <a:ln w="31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2007116" y="2381698"/>
            <a:ext cx="4739968" cy="885388"/>
          </a:xfrm>
          <a:prstGeom prst="roundRect">
            <a:avLst/>
          </a:prstGeom>
          <a:noFill/>
          <a:ln w="31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2007116" y="3331923"/>
            <a:ext cx="4739968" cy="849440"/>
          </a:xfrm>
          <a:prstGeom prst="roundRect">
            <a:avLst/>
          </a:prstGeom>
          <a:noFill/>
          <a:ln w="31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2007116" y="4257734"/>
            <a:ext cx="4739968" cy="503192"/>
          </a:xfrm>
          <a:prstGeom prst="roundRect">
            <a:avLst/>
          </a:prstGeom>
          <a:noFill/>
          <a:ln w="31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195143" y="4326117"/>
            <a:ext cx="1026923" cy="376192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数据去噪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95143" y="1016000"/>
            <a:ext cx="4389322" cy="487027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公众参与的大气监测</a:t>
            </a:r>
            <a:r>
              <a:rPr kumimoji="1" lang="en-US" altLang="zh-CN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气象徽章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9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5405" y="2914422"/>
            <a:ext cx="1229642" cy="28676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1" name="图片 40" descr="屏幕快照 2016-07-30 上午11.51.2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861" y="2911726"/>
            <a:ext cx="1900604" cy="286599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2195143" y="2462953"/>
            <a:ext cx="1026923" cy="394610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空气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318832" y="2462953"/>
            <a:ext cx="1026923" cy="394610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水质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437675" y="2462953"/>
            <a:ext cx="1026923" cy="394610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557542" y="2462953"/>
            <a:ext cx="1026923" cy="394610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6" name="图片 45" descr="屏幕快照 2016-07-30 下午12.10.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19" y="1522566"/>
            <a:ext cx="876477" cy="669080"/>
          </a:xfrm>
          <a:prstGeom prst="rect">
            <a:avLst/>
          </a:prstGeom>
        </p:spPr>
      </p:pic>
      <p:pic>
        <p:nvPicPr>
          <p:cNvPr id="47" name="图片 46" descr="屏幕快照 2016-07-30 下午12.10.4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83" y="1563918"/>
            <a:ext cx="681636" cy="623210"/>
          </a:xfrm>
          <a:prstGeom prst="rect">
            <a:avLst/>
          </a:prstGeom>
        </p:spPr>
      </p:pic>
      <p:pic>
        <p:nvPicPr>
          <p:cNvPr id="48" name="图片 47" descr="屏幕快照 2016-07-30 下午12.10.5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43" y="1563918"/>
            <a:ext cx="891933" cy="623210"/>
          </a:xfrm>
          <a:prstGeom prst="rect">
            <a:avLst/>
          </a:prstGeom>
        </p:spPr>
      </p:pic>
      <p:pic>
        <p:nvPicPr>
          <p:cNvPr id="49" name="图片 48" descr="屏幕快照 2016-07-30 下午12.11.0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711" y="1563918"/>
            <a:ext cx="711754" cy="623210"/>
          </a:xfrm>
          <a:prstGeom prst="rect">
            <a:avLst/>
          </a:prstGeom>
        </p:spPr>
      </p:pic>
      <p:pic>
        <p:nvPicPr>
          <p:cNvPr id="50" name="图片 49" descr="屏幕快照 2016-07-30 下午12.27.4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80" y="1563919"/>
            <a:ext cx="631399" cy="627728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3318832" y="4326117"/>
            <a:ext cx="1026923" cy="376192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空值处理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437675" y="4326117"/>
            <a:ext cx="1026923" cy="376192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格式统一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74815" y="4326117"/>
            <a:ext cx="1026923" cy="376192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对齐融合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195144" y="3400306"/>
            <a:ext cx="1026923" cy="317607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聚合统计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55" name="image15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813866" y="3778824"/>
            <a:ext cx="497067" cy="32345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6" name="image16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773735" y="3795311"/>
            <a:ext cx="801080" cy="302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7" name="图片 56" descr="屏幕快照 2016-07-30 下午12.40.28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678" y="3775254"/>
            <a:ext cx="1212971" cy="323459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3318832" y="3400306"/>
            <a:ext cx="1026923" cy="317607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时序分析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437675" y="3400306"/>
            <a:ext cx="1026923" cy="317607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关联挖掘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557542" y="3400306"/>
            <a:ext cx="1026923" cy="317607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异常识别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61" name="图片 60" descr="屏幕快照 2016-07-30 下午12.53.02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11" y="3778679"/>
            <a:ext cx="519020" cy="349341"/>
          </a:xfrm>
          <a:prstGeom prst="rect">
            <a:avLst/>
          </a:prstGeom>
        </p:spPr>
      </p:pic>
      <p:pic>
        <p:nvPicPr>
          <p:cNvPr id="2" name="图片 1" descr="屏幕快照 2016-09-21 下午4.00.14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23" y="2902599"/>
            <a:ext cx="1133509" cy="29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59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初探</a:t>
            </a:r>
            <a:r>
              <a:rPr kumimoji="0" lang="en-US" altLang="zh-CN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</a:t>
            </a:r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数据概览</a:t>
            </a:r>
            <a:endParaRPr kumimoji="0" lang="zh-CN" altLang="en-US" sz="4000" dirty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8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0" y="200026"/>
            <a:ext cx="2421365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空气初探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站点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空气_1_山东江苏空气监测站点地理分布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4" y="891177"/>
            <a:ext cx="3618674" cy="3165238"/>
          </a:xfrm>
          <a:prstGeom prst="rect">
            <a:avLst/>
          </a:prstGeom>
        </p:spPr>
      </p:pic>
      <p:pic>
        <p:nvPicPr>
          <p:cNvPr id="3" name="图片 2" descr="空气_2_山东江苏空气监测站点城市统计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0" y="1659229"/>
            <a:ext cx="3917461" cy="286643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9483" y="4185446"/>
            <a:ext cx="1933863" cy="5062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00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空气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监测站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97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空气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监测站</a:t>
            </a:r>
            <a:endParaRPr lang="zh-CN" altLang="en-US" sz="1200" dirty="0">
              <a:solidFill>
                <a:schemeClr val="accent1">
                  <a:lumMod val="50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79988" y="1058065"/>
            <a:ext cx="3272691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空气监测站点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集中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分布在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部分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重点城市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21670" y="184314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E95D59"/>
                </a:solidFill>
                <a:latin typeface="Hiragino Sans GB W3"/>
                <a:ea typeface="Hiragino Sans GB W3"/>
                <a:cs typeface="Hiragino Sans GB W3"/>
              </a:rPr>
              <a:t>南京市</a:t>
            </a:r>
            <a:endParaRPr lang="zh-CN" altLang="en-US" sz="1200" dirty="0">
              <a:solidFill>
                <a:srgbClr val="E95D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28613" y="184314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45B4B8"/>
                </a:solidFill>
                <a:latin typeface="Hiragino Sans GB W3"/>
                <a:ea typeface="Hiragino Sans GB W3"/>
                <a:cs typeface="Hiragino Sans GB W3"/>
              </a:rPr>
              <a:t>青岛市</a:t>
            </a:r>
            <a:endParaRPr lang="zh-CN" altLang="en-US" sz="1200" dirty="0">
              <a:solidFill>
                <a:srgbClr val="45B4B8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00028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7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0" y="200026"/>
            <a:ext cx="245067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空气初探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数据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空气_3_山东江苏历史AQI数据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2" y="1187165"/>
            <a:ext cx="3740640" cy="2705755"/>
          </a:xfrm>
          <a:prstGeom prst="rect">
            <a:avLst/>
          </a:prstGeom>
        </p:spPr>
      </p:pic>
      <p:pic>
        <p:nvPicPr>
          <p:cNvPr id="5" name="图片 4" descr="空气_4_山东江苏历史AQI一维密度图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021" y="1187165"/>
            <a:ext cx="3735445" cy="27057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80869" y="4100437"/>
            <a:ext cx="3358149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部分站点</a:t>
            </a:r>
            <a:r>
              <a:rPr lang="en-US" altLang="zh-CN" sz="1200" dirty="0">
                <a:solidFill>
                  <a:schemeClr val="accent1">
                    <a:lumMod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12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月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12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日至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12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月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19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日之间</a:t>
            </a:r>
            <a:r>
              <a:rPr lang="en-US" altLang="zh-CN" sz="1200" dirty="0" smtClean="0">
                <a:solidFill>
                  <a:schemeClr val="accent1">
                    <a:lumMod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数据缺失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16945" y="4100437"/>
            <a:ext cx="3968931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主要集中在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2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00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以下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，山东省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AQI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整体更高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55380" y="1156689"/>
            <a:ext cx="1323928" cy="1437251"/>
          </a:xfrm>
          <a:prstGeom prst="rect">
            <a:avLst/>
          </a:prstGeom>
          <a:noFill/>
          <a:ln w="12700" cmpd="sng">
            <a:solidFill>
              <a:srgbClr val="DD2D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885462" y="1156689"/>
            <a:ext cx="810846" cy="2755769"/>
          </a:xfrm>
          <a:prstGeom prst="rect">
            <a:avLst/>
          </a:prstGeom>
          <a:noFill/>
          <a:ln w="12700" cmpd="sng">
            <a:solidFill>
              <a:srgbClr val="DD2D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06308" y="3297325"/>
            <a:ext cx="1797538" cy="601456"/>
          </a:xfrm>
          <a:prstGeom prst="rect">
            <a:avLst/>
          </a:prstGeom>
          <a:noFill/>
          <a:ln w="12700" cmpd="sng">
            <a:solidFill>
              <a:srgbClr val="DD2D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305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技术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5063</TotalTime>
  <Words>1058</Words>
  <Application>Microsoft Macintosh PowerPoint</Application>
  <PresentationFormat>全屏显示(16:9)</PresentationFormat>
  <Paragraphs>294</Paragraphs>
  <Slides>27</Slides>
  <Notes>26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宏伦 张</dc:creator>
  <cp:lastModifiedBy>宏伦 张</cp:lastModifiedBy>
  <cp:revision>462</cp:revision>
  <dcterms:created xsi:type="dcterms:W3CDTF">2016-07-29T12:55:04Z</dcterms:created>
  <dcterms:modified xsi:type="dcterms:W3CDTF">2016-09-21T16:53:48Z</dcterms:modified>
</cp:coreProperties>
</file>